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
      <p:font typeface="Host Grotesk SemiBold" panose="020B0504030402000203"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ACA50-5A16-59D8-697D-BFDA20042560}" v="39" dt="2025-08-21T12:32:25.2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12.fntdata"/><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19" Type="http://schemas.openxmlformats.org/officeDocument/2006/relationships/font" Target="fonts/font10.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024ACA50-5A16-59D8-697D-BFDA20042560}"/>
    <pc:docChg chg="modSld">
      <pc:chgData name="Gio Sizino" userId="S::gio.sizino@cybit.com::5bb4131d-65cd-4b02-b8e7-b9c18182aeed" providerId="AD" clId="Web-{024ACA50-5A16-59D8-697D-BFDA20042560}" dt="2025-08-21T12:32:25.296" v="36" actId="20577"/>
      <pc:docMkLst>
        <pc:docMk/>
      </pc:docMkLst>
      <pc:sldChg chg="modSp">
        <pc:chgData name="Gio Sizino" userId="S::gio.sizino@cybit.com::5bb4131d-65cd-4b02-b8e7-b9c18182aeed" providerId="AD" clId="Web-{024ACA50-5A16-59D8-697D-BFDA20042560}" dt="2025-08-21T12:29:08.915" v="2" actId="1076"/>
        <pc:sldMkLst>
          <pc:docMk/>
          <pc:sldMk cId="0" sldId="256"/>
        </pc:sldMkLst>
        <pc:spChg chg="mod">
          <ac:chgData name="Gio Sizino" userId="S::gio.sizino@cybit.com::5bb4131d-65cd-4b02-b8e7-b9c18182aeed" providerId="AD" clId="Web-{024ACA50-5A16-59D8-697D-BFDA20042560}" dt="2025-08-21T12:29:08.915" v="2" actId="1076"/>
          <ac:spMkLst>
            <pc:docMk/>
            <pc:sldMk cId="0" sldId="256"/>
            <ac:spMk id="180" creationId="{00000000-0000-0000-0000-000000000000}"/>
          </ac:spMkLst>
        </pc:spChg>
        <pc:picChg chg="mod">
          <ac:chgData name="Gio Sizino" userId="S::gio.sizino@cybit.com::5bb4131d-65cd-4b02-b8e7-b9c18182aeed" providerId="AD" clId="Web-{024ACA50-5A16-59D8-697D-BFDA20042560}" dt="2025-08-21T12:28:19.554" v="1"/>
          <ac:picMkLst>
            <pc:docMk/>
            <pc:sldMk cId="0" sldId="256"/>
            <ac:picMk id="179" creationId="{00000000-0000-0000-0000-000000000000}"/>
          </ac:picMkLst>
        </pc:picChg>
      </pc:sldChg>
      <pc:sldChg chg="modSp">
        <pc:chgData name="Gio Sizino" userId="S::gio.sizino@cybit.com::5bb4131d-65cd-4b02-b8e7-b9c18182aeed" providerId="AD" clId="Web-{024ACA50-5A16-59D8-697D-BFDA20042560}" dt="2025-08-21T12:31:18.044" v="5" actId="1076"/>
        <pc:sldMkLst>
          <pc:docMk/>
          <pc:sldMk cId="0" sldId="257"/>
        </pc:sldMkLst>
        <pc:spChg chg="mod">
          <ac:chgData name="Gio Sizino" userId="S::gio.sizino@cybit.com::5bb4131d-65cd-4b02-b8e7-b9c18182aeed" providerId="AD" clId="Web-{024ACA50-5A16-59D8-697D-BFDA20042560}" dt="2025-08-21T12:31:18.044" v="5" actId="1076"/>
          <ac:spMkLst>
            <pc:docMk/>
            <pc:sldMk cId="0" sldId="257"/>
            <ac:spMk id="191" creationId="{00000000-0000-0000-0000-000000000000}"/>
          </ac:spMkLst>
        </pc:spChg>
        <pc:picChg chg="mod">
          <ac:chgData name="Gio Sizino" userId="S::gio.sizino@cybit.com::5bb4131d-65cd-4b02-b8e7-b9c18182aeed" providerId="AD" clId="Web-{024ACA50-5A16-59D8-697D-BFDA20042560}" dt="2025-08-21T12:30:55.574" v="4"/>
          <ac:picMkLst>
            <pc:docMk/>
            <pc:sldMk cId="0" sldId="257"/>
            <ac:picMk id="190" creationId="{00000000-0000-0000-0000-000000000000}"/>
          </ac:picMkLst>
        </pc:picChg>
      </pc:sldChg>
      <pc:sldChg chg="addSp delSp modSp">
        <pc:chgData name="Gio Sizino" userId="S::gio.sizino@cybit.com::5bb4131d-65cd-4b02-b8e7-b9c18182aeed" providerId="AD" clId="Web-{024ACA50-5A16-59D8-697D-BFDA20042560}" dt="2025-08-21T12:32:25.296" v="36" actId="20577"/>
        <pc:sldMkLst>
          <pc:docMk/>
          <pc:sldMk cId="0" sldId="261"/>
        </pc:sldMkLst>
        <pc:spChg chg="add del">
          <ac:chgData name="Gio Sizino" userId="S::gio.sizino@cybit.com::5bb4131d-65cd-4b02-b8e7-b9c18182aeed" providerId="AD" clId="Web-{024ACA50-5A16-59D8-697D-BFDA20042560}" dt="2025-08-21T12:31:43.310" v="7"/>
          <ac:spMkLst>
            <pc:docMk/>
            <pc:sldMk cId="0" sldId="261"/>
            <ac:spMk id="2" creationId="{4F85545B-080C-AED2-E052-B8D97FA43CB0}"/>
          </ac:spMkLst>
        </pc:spChg>
        <pc:spChg chg="add mod">
          <ac:chgData name="Gio Sizino" userId="S::gio.sizino@cybit.com::5bb4131d-65cd-4b02-b8e7-b9c18182aeed" providerId="AD" clId="Web-{024ACA50-5A16-59D8-697D-BFDA20042560}" dt="2025-08-21T12:32:25.296" v="36" actId="20577"/>
          <ac:spMkLst>
            <pc:docMk/>
            <pc:sldMk cId="0" sldId="261"/>
            <ac:spMk id="4" creationId="{0F4EB410-0CC8-8EE5-702D-B87E20353032}"/>
          </ac:spMkLst>
        </pc:spChg>
        <pc:spChg chg="mod">
          <ac:chgData name="Gio Sizino" userId="S::gio.sizino@cybit.com::5bb4131d-65cd-4b02-b8e7-b9c18182aeed" providerId="AD" clId="Web-{024ACA50-5A16-59D8-697D-BFDA20042560}" dt="2025-08-21T12:31:50.045" v="10" actId="20577"/>
          <ac:spMkLst>
            <pc:docMk/>
            <pc:sldMk cId="0" sldId="261"/>
            <ac:spMk id="30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with curly hair looking away&#10;&#10;AI-generated content may be incorrect."/>
          <p:cNvPicPr preferRelativeResize="0">
            <a:picLocks noGrp="1"/>
          </p:cNvPicPr>
          <p:nvPr>
            <p:ph type="pic" idx="2"/>
          </p:nvPr>
        </p:nvPicPr>
        <p:blipFill rotWithShape="1">
          <a:blip r:embed="rId3"/>
          <a:srcRect/>
          <a:stretch/>
        </p:blipFill>
        <p:spPr>
          <a:xfrm>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714824" y="1096545"/>
            <a:ext cx="4368454" cy="1970023"/>
          </a:xfrm>
          <a:prstGeom prst="rect">
            <a:avLst/>
          </a:prstGeom>
          <a:noFill/>
          <a:ln>
            <a:noFill/>
          </a:ln>
        </p:spPr>
        <p:txBody>
          <a:bodyPr spcFirstLastPara="1" wrap="square" lIns="0" tIns="0" rIns="0" bIns="0" anchor="ctr" anchorCtr="0">
            <a:noAutofit/>
          </a:bodyPr>
          <a:lstStyle/>
          <a:p>
            <a:pPr lvl="0"/>
            <a:r>
              <a:rPr lang="en-GB" sz="2500" dirty="0">
                <a:latin typeface="Host Grotesk"/>
                <a:ea typeface="Host Grotesk"/>
                <a:cs typeface="Host Grotesk"/>
                <a:sym typeface="Host Grotesk"/>
              </a:rPr>
              <a:t>IT INFRASTRUCTURE OPTIMISATION ASSESSMENT</a:t>
            </a:r>
            <a:endParaRPr sz="2500"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close up of a black and white object&#10;&#10;AI-generated content may be incorrect."/>
          <p:cNvPicPr preferRelativeResize="0">
            <a:picLocks noGrp="1"/>
          </p:cNvPicPr>
          <p:nvPr>
            <p:ph type="pic" idx="3"/>
          </p:nvPr>
        </p:nvPicPr>
        <p:blipFill rotWithShape="1">
          <a:blip r:embed="rId3"/>
          <a:srcRect l="23688" r="23688"/>
          <a:stretch/>
        </p:blipFill>
        <p:spPr>
          <a:xfrm>
            <a:off x="6778627" y="0"/>
            <a:ext cx="5413373" cy="6858000"/>
          </a:xfrm>
          <a:prstGeom prst="rect">
            <a:avLst/>
          </a:prstGeom>
          <a:solidFill>
            <a:schemeClr val="accent2"/>
          </a:solidFill>
          <a:ln>
            <a:noFill/>
          </a:ln>
        </p:spPr>
      </p:pic>
      <p:sp>
        <p:nvSpPr>
          <p:cNvPr id="191" name="Google Shape;191;p2"/>
          <p:cNvSpPr/>
          <p:nvPr/>
        </p:nvSpPr>
        <p:spPr>
          <a:xfrm>
            <a:off x="6798573" y="0"/>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dk2"/>
              </a:buClr>
              <a:buSzPts val="1000"/>
              <a:buNone/>
            </a:pPr>
            <a:r>
              <a:rPr lang="en-GB" dirty="0"/>
              <a:t>IT INFRASTRUCTURE OPTIMISATION ASSESSMENT</a:t>
            </a:r>
            <a:endParaRPr dirty="0"/>
          </a:p>
        </p:txBody>
      </p:sp>
      <p:sp>
        <p:nvSpPr>
          <p:cNvPr id="194" name="Google Shape;194;p2"/>
          <p:cNvSpPr txBox="1">
            <a:spLocks noGrp="1"/>
          </p:cNvSpPr>
          <p:nvPr>
            <p:ph type="body" idx="4"/>
          </p:nvPr>
        </p:nvSpPr>
        <p:spPr>
          <a:xfrm>
            <a:off x="130848" y="838407"/>
            <a:ext cx="6168353" cy="5564546"/>
          </a:xfrm>
          <a:prstGeom prst="rect">
            <a:avLst/>
          </a:prstGeom>
          <a:noFill/>
          <a:ln>
            <a:noFill/>
          </a:ln>
        </p:spPr>
        <p:txBody>
          <a:bodyPr spcFirstLastPara="1" wrap="square" lIns="0" tIns="0" rIns="0" bIns="0" anchor="t" anchorCtr="0">
            <a:noAutofit/>
          </a:bodyPr>
          <a:lstStyle/>
          <a:p>
            <a:pPr marL="252000" indent="0"/>
            <a:r>
              <a:rPr lang="en-GB" sz="1400" b="1" dirty="0">
                <a:latin typeface="Host Grotesk"/>
              </a:rPr>
              <a:t>Align Your Infrastructure, Achieve Your Goals</a:t>
            </a:r>
            <a:endParaRPr lang="en-GB" sz="1400" dirty="0">
              <a:latin typeface="Host Grotesk"/>
            </a:endParaRPr>
          </a:p>
          <a:p>
            <a:pPr marL="252000" indent="0"/>
            <a:r>
              <a:rPr lang="en-GB" sz="1400" dirty="0">
                <a:latin typeface="Host Grotesk"/>
              </a:rPr>
              <a:t>Is your IT infrastructure fully supporting your business objectives? Are you confident in its performance, security, and cost-effectiveness? Today's IT leaders face challenges in managing complex virtual environments, networks, endpoints, and backup systems. Our IT Infrastructure Optimisation Assessment provides a comprehensive evaluation and a clear roadmap for improvement, aligning your technology with your strategic goals.</a:t>
            </a:r>
          </a:p>
          <a:p>
            <a:pPr marL="252000" indent="0"/>
            <a:r>
              <a:rPr lang="en-GB" sz="1400" b="1" dirty="0">
                <a:latin typeface="Host Grotesk"/>
              </a:rPr>
              <a:t>Service Description</a:t>
            </a:r>
            <a:endParaRPr lang="en-GB" sz="1400" dirty="0">
              <a:latin typeface="Host Grotesk"/>
            </a:endParaRPr>
          </a:p>
          <a:p>
            <a:pPr marL="252000" indent="0"/>
            <a:r>
              <a:rPr lang="en-GB" sz="1400" dirty="0">
                <a:latin typeface="Host Grotesk"/>
              </a:rPr>
              <a:t>The IT Infrastructure Optimisation Assessment is a comprehensive service designed to evaluate all major areas of an organisation's IT infrastructure. Our experts analyse virtual infrastructure, networks, and backup and recovery systems, aligning them with the organisation's business needs and providing actionable recommendations for improvement. We understand the critical role each component plays in the overall health and performance of your IT environment, and how they collectively impact your ability to deliver core services and drive innovation.</a:t>
            </a:r>
          </a:p>
          <a:p>
            <a:pPr marL="252000" indent="0"/>
            <a:r>
              <a:rPr lang="en-GB" sz="1400" b="1" dirty="0">
                <a:latin typeface="Host Grotesk"/>
              </a:rPr>
              <a:t>Key Deliverables</a:t>
            </a:r>
            <a:endParaRPr lang="en-GB" sz="1400" dirty="0">
              <a:latin typeface="Host Grotesk"/>
            </a:endParaRPr>
          </a:p>
          <a:p>
            <a:pPr marL="537750" lvl="0" indent="-285750" fontAlgn="base">
              <a:buFont typeface="Arial" panose="020B0604020202020204" pitchFamily="34" charset="0"/>
              <a:buChar char="•"/>
            </a:pPr>
            <a:r>
              <a:rPr lang="en-GB" sz="1400" dirty="0">
                <a:latin typeface="Host Grotesk"/>
              </a:rPr>
              <a:t>Assessment Report</a:t>
            </a:r>
          </a:p>
          <a:p>
            <a:pPr marL="537750" lvl="0" indent="-285750" fontAlgn="base">
              <a:buFont typeface="Arial" panose="020B0604020202020204" pitchFamily="34" charset="0"/>
              <a:buChar char="•"/>
            </a:pPr>
            <a:r>
              <a:rPr lang="en-GB" sz="1400" dirty="0">
                <a:latin typeface="Host Grotesk"/>
              </a:rPr>
              <a:t>Presentation of findings and recommendations</a:t>
            </a:r>
          </a:p>
          <a:p>
            <a:pPr marL="537750" lvl="0" indent="-285750" fontAlgn="base">
              <a:buFont typeface="Arial" panose="020B0604020202020204" pitchFamily="34" charset="0"/>
              <a:buChar char="•"/>
            </a:pPr>
            <a:r>
              <a:rPr lang="en-GB" sz="1400" dirty="0">
                <a:latin typeface="Host Grotesk"/>
              </a:rPr>
              <a:t>IT Infrastructure Optimisation Plan</a:t>
            </a:r>
          </a:p>
        </p:txBody>
      </p:sp>
      <p:sp>
        <p:nvSpPr>
          <p:cNvPr id="195" name="Google Shape;195;p2"/>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dirty="0"/>
              <a:t>PRICING</a:t>
            </a:r>
            <a:endParaRPr dirty="0"/>
          </a:p>
        </p:txBody>
      </p:sp>
      <p:sp>
        <p:nvSpPr>
          <p:cNvPr id="196" name="Google Shape;196;p2"/>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p>
            <a:pPr marL="152400" indent="0">
              <a:buNone/>
            </a:pPr>
            <a:r>
              <a:rPr lang="en-GB" dirty="0"/>
              <a:t>Our pricing is structured to accommodate organisations of all sizes and complexities:</a:t>
            </a:r>
          </a:p>
          <a:p>
            <a:pPr lvl="0" fontAlgn="base"/>
            <a:r>
              <a:rPr lang="en-GB" dirty="0"/>
              <a:t>Small assessment: For small to medium-sized businesses (&lt;50 VMs)</a:t>
            </a:r>
          </a:p>
          <a:p>
            <a:pPr lvl="0" fontAlgn="base"/>
            <a:r>
              <a:rPr lang="en-GB" dirty="0"/>
              <a:t>Medium assessment: For enterprises (50-200 VMs)</a:t>
            </a:r>
          </a:p>
          <a:p>
            <a:pPr lvl="0" fontAlgn="base"/>
            <a:r>
              <a:rPr lang="en-GB" dirty="0"/>
              <a:t>Large assessment: For large and complex organisations (200+ VMs)</a:t>
            </a:r>
          </a:p>
          <a:p>
            <a:r>
              <a:rPr lang="en-GB" dirty="0"/>
              <a:t>Additional fees may apply for on-site assessments or specialised requirements. We work with you to define a scope of work that meets your specific needs and budget.</a:t>
            </a:r>
          </a:p>
          <a:p>
            <a:pPr marL="171450" lvl="0" indent="-95250" algn="l" rtl="0">
              <a:lnSpc>
                <a:spcPct val="150000"/>
              </a:lnSpc>
              <a:spcBef>
                <a:spcPts val="0"/>
              </a:spcBef>
              <a:spcAft>
                <a:spcPts val="0"/>
              </a:spcAft>
              <a:buClr>
                <a:schemeClr val="lt1"/>
              </a:buClr>
              <a:buSzPts val="1200"/>
              <a:buNone/>
            </a:pPr>
            <a:endParaRPr dirty="0"/>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cxnSp>
        <p:nvCxnSpPr>
          <p:cNvPr id="198" name="Google Shape;198;p2"/>
          <p:cNvCxnSpPr/>
          <p:nvPr/>
        </p:nvCxnSpPr>
        <p:spPr>
          <a:xfrm>
            <a:off x="7281737" y="3739846"/>
            <a:ext cx="3627563" cy="0"/>
          </a:xfrm>
          <a:prstGeom prst="straightConnector1">
            <a:avLst/>
          </a:prstGeom>
          <a:noFill/>
          <a:ln w="12700" cap="flat" cmpd="sng">
            <a:solidFill>
              <a:schemeClr val="lt1"/>
            </a:solidFill>
            <a:prstDash val="solid"/>
            <a:miter lim="800000"/>
            <a:headEnd type="none" w="sm" len="sm"/>
            <a:tailEnd type="none" w="sm" len="sm"/>
          </a:ln>
        </p:spPr>
      </p:cxn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IT INFRASTRUCTURE OPTIMISATION ASSESSMENT</a:t>
            </a:r>
            <a:endParaRPr dirty="0"/>
          </a:p>
        </p:txBody>
      </p:sp>
      <p:sp>
        <p:nvSpPr>
          <p:cNvPr id="239" name="Google Shape;239;p4"/>
          <p:cNvSpPr txBox="1">
            <a:spLocks noGrp="1"/>
          </p:cNvSpPr>
          <p:nvPr>
            <p:ph type="body" idx="4"/>
          </p:nvPr>
        </p:nvSpPr>
        <p:spPr>
          <a:xfrm>
            <a:off x="3394369" y="2074936"/>
            <a:ext cx="2523206" cy="1354064"/>
          </a:xfrm>
          <a:prstGeom prst="rect">
            <a:avLst/>
          </a:prstGeom>
          <a:noFill/>
          <a:ln>
            <a:noFill/>
          </a:ln>
        </p:spPr>
        <p:txBody>
          <a:bodyPr spcFirstLastPara="1" wrap="square" lIns="0" tIns="0" rIns="0" bIns="0" anchor="t" anchorCtr="0">
            <a:noAutofit/>
          </a:bodyPr>
          <a:lstStyle/>
          <a:p>
            <a:pPr marL="0" lvl="0" indent="0"/>
            <a:r>
              <a:rPr lang="en-GB" dirty="0">
                <a:latin typeface="Host Grotesk"/>
              </a:rPr>
              <a:t>Performance and Cost Optimisation: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We identify and resolve performance bottlenecks across your infrastructure and recommend strategies to optimise IT spending and improve ROI.</a:t>
            </a:r>
            <a:endParaRPr dirty="0"/>
          </a:p>
        </p:txBody>
      </p:sp>
      <p:sp>
        <p:nvSpPr>
          <p:cNvPr id="240" name="Google Shape;240;p4"/>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p>
            <a:pPr marL="0" lvl="0" indent="0"/>
            <a:r>
              <a:rPr lang="en-GB" dirty="0">
                <a:latin typeface="Host Grotesk"/>
              </a:rPr>
              <a:t>Holistic Infrastructure Analysis: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We conduct a thorough evaluation of your virtual infrastructure, network maturity, and backup/recovery capabilities. This 360-degree view provides a comprehensive understanding of your IT ecosystem.</a:t>
            </a:r>
            <a:endParaRPr dirty="0"/>
          </a:p>
        </p:txBody>
      </p:sp>
      <p:sp>
        <p:nvSpPr>
          <p:cNvPr id="241" name="Google Shape;241;p4"/>
          <p:cNvSpPr txBox="1">
            <a:spLocks noGrp="1"/>
          </p:cNvSpPr>
          <p:nvPr>
            <p:ph type="body" idx="6"/>
          </p:nvPr>
        </p:nvSpPr>
        <p:spPr>
          <a:xfrm>
            <a:off x="479425" y="3742010"/>
            <a:ext cx="2523206" cy="503550"/>
          </a:xfrm>
          <a:prstGeom prst="rect">
            <a:avLst/>
          </a:prstGeom>
          <a:noFill/>
          <a:ln>
            <a:noFill/>
          </a:ln>
        </p:spPr>
        <p:txBody>
          <a:bodyPr spcFirstLastPara="1" wrap="square" lIns="0" tIns="0" rIns="0" bIns="0" anchor="t" anchorCtr="0">
            <a:noAutofit/>
          </a:bodyPr>
          <a:lstStyle/>
          <a:p>
            <a:pPr marL="0" lvl="0" indent="0"/>
            <a:r>
              <a:rPr lang="en-GB" dirty="0">
                <a:latin typeface="Host Grotesk"/>
              </a:rPr>
              <a:t>Actionable Roadmap: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We deliver a clear report with prioritised recommendations and a detailed roadmap, providing you with the steps needed to achieve tangible improvements.</a:t>
            </a:r>
            <a:endParaRPr dirty="0"/>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5"/>
            <a:ext cx="2523206" cy="1181279"/>
          </a:xfrm>
          <a:prstGeom prst="rect">
            <a:avLst/>
          </a:prstGeom>
          <a:noFill/>
          <a:ln>
            <a:noFill/>
          </a:ln>
        </p:spPr>
        <p:txBody>
          <a:bodyPr spcFirstLastPara="1" wrap="square" lIns="0" tIns="0" rIns="0" bIns="0" anchor="t" anchorCtr="0">
            <a:noAutofit/>
          </a:bodyPr>
          <a:lstStyle/>
          <a:p>
            <a:pPr marL="0" lvl="0" indent="0"/>
            <a:r>
              <a:rPr lang="en-GB" dirty="0">
                <a:latin typeface="Host Grotesk"/>
              </a:rPr>
              <a:t>Future-Ready Infrastructure: </a:t>
            </a:r>
          </a:p>
          <a:p>
            <a:pPr marL="0" lvl="0" indent="0"/>
            <a:r>
              <a:rPr lang="en-GB" b="0" dirty="0">
                <a:latin typeface="Host Grotesk"/>
                <a:ea typeface="Host Grotesk"/>
                <a:cs typeface="Host Grotesk"/>
                <a:sym typeface="Host Grotesk"/>
              </a:rPr>
              <a:t>We ensure your infrastructure is aligned with both your current and future business needs, helping you to adapt to evolving demands and capitalise on new opportunities</a:t>
            </a:r>
            <a:endParaRPr dirty="0"/>
          </a:p>
        </p:txBody>
      </p:sp>
      <p:sp>
        <p:nvSpPr>
          <p:cNvPr id="249" name="Google Shape;249;p4"/>
          <p:cNvSpPr txBox="1">
            <a:spLocks noGrp="1"/>
          </p:cNvSpPr>
          <p:nvPr>
            <p:ph type="body" idx="17"/>
          </p:nvPr>
        </p:nvSpPr>
        <p:spPr>
          <a:xfrm>
            <a:off x="6293457" y="2074935"/>
            <a:ext cx="2523206" cy="1354059"/>
          </a:xfrm>
          <a:prstGeom prst="rect">
            <a:avLst/>
          </a:prstGeom>
          <a:noFill/>
          <a:ln>
            <a:noFill/>
          </a:ln>
        </p:spPr>
        <p:txBody>
          <a:bodyPr spcFirstLastPara="1" wrap="square" lIns="0" tIns="0" rIns="0" bIns="0" anchor="t" anchorCtr="0">
            <a:noAutofit/>
          </a:bodyPr>
          <a:lstStyle/>
          <a:p>
            <a:pPr marL="0" lvl="0" indent="0"/>
            <a:r>
              <a:rPr lang="en-GB" dirty="0">
                <a:latin typeface="Host Grotesk"/>
              </a:rPr>
              <a:t>Risk Mitigation and Security: </a:t>
            </a:r>
            <a:br>
              <a:rPr lang="en-GB" b="0" dirty="0">
                <a:latin typeface="Host Grotesk"/>
                <a:ea typeface="Host Grotesk"/>
                <a:cs typeface="Host Grotesk"/>
                <a:sym typeface="Host Grotesk"/>
              </a:rPr>
            </a:br>
            <a:r>
              <a:rPr lang="en-GB" b="0" dirty="0">
                <a:latin typeface="Host Grotesk"/>
                <a:ea typeface="Host Grotesk"/>
                <a:cs typeface="Host Grotesk"/>
                <a:sym typeface="Host Grotesk"/>
              </a:rPr>
              <a:t>Our assessment identifies potential risks related to security, stability, and compliance, and provides actionable recommendations to mitigate these risks.</a:t>
            </a:r>
            <a:endParaRPr dirty="0"/>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66145" y="36017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79372" y="36017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298620" y="36017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67550" y="3601782"/>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79425" y="5043191"/>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IT INFRASTRUCTURE OPTIMISATION ASSESSMENT</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0" name="Google Shape;300;p6"/>
          <p:cNvSpPr txBox="1">
            <a:spLocks noGrp="1"/>
          </p:cNvSpPr>
          <p:nvPr>
            <p:ph type="body" idx="3"/>
          </p:nvPr>
        </p:nvSpPr>
        <p:spPr>
          <a:xfrm>
            <a:off x="4318257" y="1348731"/>
            <a:ext cx="7439183" cy="392970"/>
          </a:xfrm>
          <a:prstGeom prst="rect">
            <a:avLst/>
          </a:prstGeom>
          <a:noFill/>
          <a:ln>
            <a:noFill/>
          </a:ln>
        </p:spPr>
        <p:txBody>
          <a:bodyPr spcFirstLastPara="1" wrap="square" lIns="0" tIns="0" rIns="0" bIns="0" anchor="t" anchorCtr="0">
            <a:noAutofit/>
          </a:bodyPr>
          <a:lstStyle/>
          <a:p>
            <a:pPr marL="0" indent="0"/>
            <a:r>
              <a:rPr lang="en-GB" dirty="0"/>
              <a:t>Choosing the right partner for your IT Infrastructure Optimisation Assessment is crucial. Here's why CYBIT stands out:</a:t>
            </a:r>
          </a:p>
        </p:txBody>
      </p:sp>
      <p:sp>
        <p:nvSpPr>
          <p:cNvPr id="301" name="Google Shape;301;p6"/>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p>
            <a:pPr marL="0" lvl="0" indent="0">
              <a:buSzPts val="1000"/>
            </a:pPr>
            <a:r>
              <a:rPr lang="en-GB" sz="1400" b="1" dirty="0">
                <a:latin typeface="Host Grotesk"/>
              </a:rPr>
              <a:t>Holistic Approach:</a:t>
            </a:r>
            <a:r>
              <a:rPr lang="en-GB" sz="1400"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We go beyond individual components to assess the interdependencies within your infrastructure, providing a truly integrated perspective.</a:t>
            </a:r>
            <a:endParaRPr dirty="0"/>
          </a:p>
        </p:txBody>
      </p:sp>
      <p:sp>
        <p:nvSpPr>
          <p:cNvPr id="302" name="Google Shape;302;p6"/>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Experienced Professionals</a:t>
            </a:r>
            <a:r>
              <a:rPr lang="en-GB" sz="1200" dirty="0">
                <a:latin typeface="Host Grotesk"/>
              </a:rPr>
              <a:t>:</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Our team comprises certified professionals with extensive experience across diverse IT domains, ensuring a deep understanding of your specific challenges.</a:t>
            </a:r>
            <a:endParaRPr dirty="0"/>
          </a:p>
        </p:txBody>
      </p:sp>
      <p:sp>
        <p:nvSpPr>
          <p:cNvPr id="303" name="Google Shape;303;p6"/>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Business-Aligned Solutions</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We don't just focus on technology; we align our recommendations with your overarching business objectives, ensuring that your infrastructure becomes a strategic asset.</a:t>
            </a:r>
            <a:endParaRPr dirty="0"/>
          </a:p>
        </p:txBody>
      </p:sp>
      <p:sp>
        <p:nvSpPr>
          <p:cNvPr id="304" name="Google Shape;304;p6"/>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p>
            <a:pPr marL="0" lvl="0" indent="0">
              <a:buSzPts val="1000"/>
            </a:pPr>
            <a:r>
              <a:rPr lang="en-GB" sz="1200" b="1" dirty="0">
                <a:latin typeface="Host Grotesk"/>
              </a:rPr>
              <a:t>Actionable Outcomes</a:t>
            </a:r>
            <a:r>
              <a:rPr lang="en-GB" sz="1200"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We deliver clear, concise reports with prioritised recommendations and a roadmap for implementation.</a:t>
            </a:r>
            <a:endParaRPr dirty="0"/>
          </a:p>
        </p:txBody>
      </p:sp>
      <p:sp>
        <p:nvSpPr>
          <p:cNvPr id="305" name="Google Shape;305;p6"/>
          <p:cNvSpPr txBox="1">
            <a:spLocks noGrp="1"/>
          </p:cNvSpPr>
          <p:nvPr>
            <p:ph type="body" idx="8"/>
          </p:nvPr>
        </p:nvSpPr>
        <p:spPr>
          <a:xfrm>
            <a:off x="4630222" y="4479202"/>
            <a:ext cx="3005017" cy="833582"/>
          </a:xfrm>
          <a:prstGeom prst="rect">
            <a:avLst/>
          </a:prstGeom>
          <a:noFill/>
          <a:ln>
            <a:noFill/>
          </a:ln>
        </p:spPr>
        <p:txBody>
          <a:bodyPr spcFirstLastPara="1" wrap="square" lIns="0" tIns="0" rIns="0" bIns="0" anchor="t" anchorCtr="0">
            <a:noAutofit/>
          </a:bodyPr>
          <a:lstStyle/>
          <a:p>
            <a:pPr marL="0" indent="0">
              <a:buSzPts val="1000"/>
            </a:pPr>
            <a:r>
              <a:rPr lang="en-GB" sz="1200" b="1" dirty="0">
                <a:latin typeface="Host Grotesk"/>
              </a:rPr>
              <a:t>Long-Term Partnership</a:t>
            </a:r>
            <a:r>
              <a:rPr lang="en-GB" sz="1200" dirty="0">
                <a:latin typeface="Host Grotesk"/>
              </a:rPr>
              <a:t>: </a:t>
            </a:r>
            <a:br>
              <a:rPr lang="en-GB" b="1" dirty="0">
                <a:latin typeface="Host Grotesk SemiBold"/>
                <a:ea typeface="Host Grotesk SemiBold"/>
                <a:cs typeface="Host Grotesk SemiBold"/>
                <a:sym typeface="Host Grotesk SemiBold"/>
              </a:rPr>
            </a:br>
            <a:r>
              <a:rPr lang="en-GB" dirty="0">
                <a:latin typeface="Host Grotesk"/>
                <a:ea typeface="Host Grotesk"/>
                <a:cs typeface="Host Grotesk"/>
                <a:sym typeface="Host Grotesk"/>
              </a:rPr>
              <a:t>We are committed to building long-term relationships with our clients, providing ongoing support and guidance to help you maximise the value of your IT infrastructure.</a:t>
            </a:r>
            <a:endParaRPr lang="en-US"/>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4" name="Google Shape;305;p6">
            <a:extLst>
              <a:ext uri="{FF2B5EF4-FFF2-40B4-BE49-F238E27FC236}">
                <a16:creationId xmlns:a16="http://schemas.microsoft.com/office/drawing/2014/main" id="{0F4EB410-0CC8-8EE5-702D-B87E20353032}"/>
              </a:ext>
            </a:extLst>
          </p:cNvPr>
          <p:cNvSpPr txBox="1">
            <a:spLocks/>
          </p:cNvSpPr>
          <p:nvPr/>
        </p:nvSpPr>
        <p:spPr>
          <a:xfrm>
            <a:off x="8298839" y="4475530"/>
            <a:ext cx="3005017" cy="83358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lt1"/>
              </a:buClr>
              <a:buSzPts val="1000"/>
              <a:buFont typeface="Arial"/>
              <a:buNone/>
              <a:defRPr sz="1000" b="0" i="0" u="none" strike="noStrike" cap="none">
                <a:solidFill>
                  <a:schemeClr val="lt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200" b="1" dirty="0">
                <a:latin typeface="Host Grotesk"/>
              </a:rPr>
              <a:t>For more information visit:</a:t>
            </a:r>
          </a:p>
          <a:p>
            <a:pPr marL="0" indent="0"/>
            <a:endParaRPr lang="en-GB" sz="700" b="1" dirty="0">
              <a:latin typeface="Host Grotesk"/>
            </a:endParaRPr>
          </a:p>
          <a:p>
            <a:pPr marL="0" indent="0"/>
            <a:r>
              <a:rPr lang="en-GB" sz="1200" dirty="0">
                <a:latin typeface="Host Grotesk"/>
              </a:rPr>
              <a:t>www.cybit.com</a:t>
            </a: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E83AE1-DEAE-47D1-83B8-F1B24150AA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961E4C-3F3B-4C76-8DCC-C86B11D9C018}">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0C1CC274-332D-4238-9064-F1CFEC6363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414</TotalTime>
  <Words>577</Words>
  <Application>Microsoft Office PowerPoint</Application>
  <PresentationFormat>Widescreen</PresentationFormat>
  <Paragraphs>34</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IT INFRASTRUCTURE OPTIMISATION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18</cp:revision>
  <dcterms:created xsi:type="dcterms:W3CDTF">2023-09-04T15:24:21Z</dcterms:created>
  <dcterms:modified xsi:type="dcterms:W3CDTF">2025-08-21T12:32:25Z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