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59" r:id="rId7"/>
    <p:sldId id="261" r:id="rId8"/>
  </p:sldIdLst>
  <p:sldSz cx="12192000" cy="6858000"/>
  <p:notesSz cx="6858000" cy="9144000"/>
  <p:embeddedFontLst>
    <p:embeddedFont>
      <p:font typeface="Host Grotesk"/>
      <p:regular r:id="rId10"/>
      <p:bold r:id="rId11"/>
      <p:italic r:id="rId12"/>
      <p:boldItalic r:id="rId13"/>
    </p:embeddedFont>
    <p:embeddedFont>
      <p:font typeface="Host Grotesk Light" panose="020B0504030402000203" charset="0"/>
      <p:regular r:id="rId14"/>
      <p:bold r:id="rId15"/>
      <p:italic r:id="rId16"/>
      <p:boldItalic r:id="rId17"/>
    </p:embeddedFont>
    <p:embeddedFont>
      <p:font typeface="Host Grotesk SemiBold" panose="020B0504030402000203"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8A51B9-2A89-8C5A-9AB7-E89DE5429804}" v="83" dt="2025-08-21T15:05:18.2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guide orient="horz" pos="2183"/>
        <p:guide pos="4248"/>
        <p:guide orient="horz" pos="1344"/>
        <p:guide orient="horz" pos="281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12.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S::gio.sizino@cybit.com::5bb4131d-65cd-4b02-b8e7-b9c18182aeed" providerId="AD" clId="Web-{9A8A51B9-2A89-8C5A-9AB7-E89DE5429804}"/>
    <pc:docChg chg="modSld">
      <pc:chgData name="Gio Sizino" userId="S::gio.sizino@cybit.com::5bb4131d-65cd-4b02-b8e7-b9c18182aeed" providerId="AD" clId="Web-{9A8A51B9-2A89-8C5A-9AB7-E89DE5429804}" dt="2025-08-21T15:05:18.225" v="80" actId="14100"/>
      <pc:docMkLst>
        <pc:docMk/>
      </pc:docMkLst>
      <pc:sldChg chg="modSp">
        <pc:chgData name="Gio Sizino" userId="S::gio.sizino@cybit.com::5bb4131d-65cd-4b02-b8e7-b9c18182aeed" providerId="AD" clId="Web-{9A8A51B9-2A89-8C5A-9AB7-E89DE5429804}" dt="2025-08-21T14:58:40.824" v="2" actId="1076"/>
        <pc:sldMkLst>
          <pc:docMk/>
          <pc:sldMk cId="0" sldId="256"/>
        </pc:sldMkLst>
        <pc:spChg chg="mod">
          <ac:chgData name="Gio Sizino" userId="S::gio.sizino@cybit.com::5bb4131d-65cd-4b02-b8e7-b9c18182aeed" providerId="AD" clId="Web-{9A8A51B9-2A89-8C5A-9AB7-E89DE5429804}" dt="2025-08-21T14:58:40.824" v="2" actId="1076"/>
          <ac:spMkLst>
            <pc:docMk/>
            <pc:sldMk cId="0" sldId="256"/>
            <ac:spMk id="180" creationId="{00000000-0000-0000-0000-000000000000}"/>
          </ac:spMkLst>
        </pc:spChg>
        <pc:picChg chg="mod">
          <ac:chgData name="Gio Sizino" userId="S::gio.sizino@cybit.com::5bb4131d-65cd-4b02-b8e7-b9c18182aeed" providerId="AD" clId="Web-{9A8A51B9-2A89-8C5A-9AB7-E89DE5429804}" dt="2025-08-21T14:54:26.745" v="1"/>
          <ac:picMkLst>
            <pc:docMk/>
            <pc:sldMk cId="0" sldId="256"/>
            <ac:picMk id="179" creationId="{00000000-0000-0000-0000-000000000000}"/>
          </ac:picMkLst>
        </pc:picChg>
      </pc:sldChg>
      <pc:sldChg chg="modSp">
        <pc:chgData name="Gio Sizino" userId="S::gio.sizino@cybit.com::5bb4131d-65cd-4b02-b8e7-b9c18182aeed" providerId="AD" clId="Web-{9A8A51B9-2A89-8C5A-9AB7-E89DE5429804}" dt="2025-08-21T15:03:13.608" v="9" actId="1076"/>
        <pc:sldMkLst>
          <pc:docMk/>
          <pc:sldMk cId="0" sldId="257"/>
        </pc:sldMkLst>
        <pc:spChg chg="mod">
          <ac:chgData name="Gio Sizino" userId="S::gio.sizino@cybit.com::5bb4131d-65cd-4b02-b8e7-b9c18182aeed" providerId="AD" clId="Web-{9A8A51B9-2A89-8C5A-9AB7-E89DE5429804}" dt="2025-08-21T15:03:13.608" v="9" actId="1076"/>
          <ac:spMkLst>
            <pc:docMk/>
            <pc:sldMk cId="0" sldId="257"/>
            <ac:spMk id="191" creationId="{00000000-0000-0000-0000-000000000000}"/>
          </ac:spMkLst>
        </pc:spChg>
        <pc:picChg chg="mod">
          <ac:chgData name="Gio Sizino" userId="S::gio.sizino@cybit.com::5bb4131d-65cd-4b02-b8e7-b9c18182aeed" providerId="AD" clId="Web-{9A8A51B9-2A89-8C5A-9AB7-E89DE5429804}" dt="2025-08-21T15:02:22.136" v="4"/>
          <ac:picMkLst>
            <pc:docMk/>
            <pc:sldMk cId="0" sldId="257"/>
            <ac:picMk id="190" creationId="{00000000-0000-0000-0000-000000000000}"/>
          </ac:picMkLst>
        </pc:picChg>
      </pc:sldChg>
      <pc:sldChg chg="addSp delSp modSp">
        <pc:chgData name="Gio Sizino" userId="S::gio.sizino@cybit.com::5bb4131d-65cd-4b02-b8e7-b9c18182aeed" providerId="AD" clId="Web-{9A8A51B9-2A89-8C5A-9AB7-E89DE5429804}" dt="2025-08-21T15:05:18.225" v="80" actId="14100"/>
        <pc:sldMkLst>
          <pc:docMk/>
          <pc:sldMk cId="0" sldId="261"/>
        </pc:sldMkLst>
        <pc:spChg chg="add del mod">
          <ac:chgData name="Gio Sizino" userId="S::gio.sizino@cybit.com::5bb4131d-65cd-4b02-b8e7-b9c18182aeed" providerId="AD" clId="Web-{9A8A51B9-2A89-8C5A-9AB7-E89DE5429804}" dt="2025-08-21T15:03:09.560" v="7"/>
          <ac:spMkLst>
            <pc:docMk/>
            <pc:sldMk cId="0" sldId="261"/>
            <ac:spMk id="3" creationId="{D43E4606-DAD5-AC62-4CEE-4AC7FCC595B7}"/>
          </ac:spMkLst>
        </pc:spChg>
        <pc:spChg chg="add mod">
          <ac:chgData name="Gio Sizino" userId="S::gio.sizino@cybit.com::5bb4131d-65cd-4b02-b8e7-b9c18182aeed" providerId="AD" clId="Web-{9A8A51B9-2A89-8C5A-9AB7-E89DE5429804}" dt="2025-08-21T15:05:07.568" v="79" actId="1076"/>
          <ac:spMkLst>
            <pc:docMk/>
            <pc:sldMk cId="0" sldId="261"/>
            <ac:spMk id="5" creationId="{AC161EC0-D619-0C58-3F25-9C08CB33688B}"/>
          </ac:spMkLst>
        </pc:spChg>
        <pc:spChg chg="add del">
          <ac:chgData name="Gio Sizino" userId="S::gio.sizino@cybit.com::5bb4131d-65cd-4b02-b8e7-b9c18182aeed" providerId="AD" clId="Web-{9A8A51B9-2A89-8C5A-9AB7-E89DE5429804}" dt="2025-08-21T15:03:09.560" v="7"/>
          <ac:spMkLst>
            <pc:docMk/>
            <pc:sldMk cId="0" sldId="261"/>
            <ac:spMk id="303" creationId="{00000000-0000-0000-0000-000000000000}"/>
          </ac:spMkLst>
        </pc:spChg>
        <pc:spChg chg="mod">
          <ac:chgData name="Gio Sizino" userId="S::gio.sizino@cybit.com::5bb4131d-65cd-4b02-b8e7-b9c18182aeed" providerId="AD" clId="Web-{9A8A51B9-2A89-8C5A-9AB7-E89DE5429804}" dt="2025-08-21T15:05:18.225" v="80" actId="14100"/>
          <ac:spMkLst>
            <pc:docMk/>
            <pc:sldMk cId="0" sldId="261"/>
            <ac:spMk id="30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holding a tablet&#10;&#10;AI-generated content may be incorrect."/>
          <p:cNvPicPr preferRelativeResize="0">
            <a:picLocks noGrp="1"/>
          </p:cNvPicPr>
          <p:nvPr>
            <p:ph type="pic" idx="2"/>
          </p:nvPr>
        </p:nvPicPr>
        <p:blipFill rotWithShape="1">
          <a:blip r:embed="rId3"/>
          <a:srcRect t="7808" b="7808"/>
          <a:stretch/>
        </p:blipFill>
        <p:spPr>
          <a:xfrm>
            <a:off x="0" y="0"/>
            <a:ext cx="12192000" cy="6858000"/>
          </a:xfrm>
          <a:prstGeom prst="rect">
            <a:avLst/>
          </a:prstGeom>
          <a:noFill/>
          <a:ln>
            <a:noFill/>
          </a:ln>
        </p:spPr>
      </p:pic>
      <p:sp>
        <p:nvSpPr>
          <p:cNvPr id="180" name="Google Shape;180;p1"/>
          <p:cNvSpPr/>
          <p:nvPr/>
        </p:nvSpPr>
        <p:spPr>
          <a:xfrm>
            <a:off x="0" y="-301"/>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p>
            <a:pPr lvl="0"/>
            <a:r>
              <a:rPr lang="en-GB" dirty="0">
                <a:latin typeface="Host Grotesk"/>
                <a:ea typeface="Host Grotesk"/>
                <a:cs typeface="Host Grotesk"/>
                <a:sym typeface="Host Grotesk"/>
              </a:rPr>
              <a:t>MICROSOFT 365 LICENSING ASSESSMENT</a:t>
            </a:r>
            <a:endParaRPr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A close-up of a building&#10;&#10;AI-generated content may be incorrect."/>
          <p:cNvPicPr preferRelativeResize="0">
            <a:picLocks noGrp="1"/>
          </p:cNvPicPr>
          <p:nvPr>
            <p:ph type="pic" idx="3"/>
          </p:nvPr>
        </p:nvPicPr>
        <p:blipFill rotWithShape="1">
          <a:blip r:embed="rId3"/>
          <a:srcRect l="23688" r="23688"/>
          <a:stretch/>
        </p:blipFill>
        <p:spPr>
          <a:xfrm>
            <a:off x="6778627" y="0"/>
            <a:ext cx="5413373" cy="6858000"/>
          </a:xfrm>
          <a:prstGeom prst="rect">
            <a:avLst/>
          </a:prstGeom>
          <a:solidFill>
            <a:schemeClr val="accent2"/>
          </a:solidFill>
          <a:ln>
            <a:noFill/>
          </a:ln>
        </p:spPr>
      </p:pic>
      <p:sp>
        <p:nvSpPr>
          <p:cNvPr id="191" name="Google Shape;191;p2"/>
          <p:cNvSpPr/>
          <p:nvPr/>
        </p:nvSpPr>
        <p:spPr>
          <a:xfrm>
            <a:off x="6780212" y="0"/>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3681413"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MICROSOFT 365 LICENSING ASSESSMENT</a:t>
            </a:r>
            <a:endParaRPr dirty="0"/>
          </a:p>
        </p:txBody>
      </p:sp>
      <p:sp>
        <p:nvSpPr>
          <p:cNvPr id="194" name="Google Shape;194;p2"/>
          <p:cNvSpPr txBox="1">
            <a:spLocks noGrp="1"/>
          </p:cNvSpPr>
          <p:nvPr>
            <p:ph type="body" idx="4"/>
          </p:nvPr>
        </p:nvSpPr>
        <p:spPr>
          <a:xfrm>
            <a:off x="469899" y="678548"/>
            <a:ext cx="5699680" cy="5830938"/>
          </a:xfrm>
          <a:prstGeom prst="rect">
            <a:avLst/>
          </a:prstGeom>
          <a:noFill/>
          <a:ln>
            <a:noFill/>
          </a:ln>
        </p:spPr>
        <p:txBody>
          <a:bodyPr spcFirstLastPara="1" wrap="square" lIns="0" tIns="0" rIns="0" bIns="0" anchor="t" anchorCtr="0">
            <a:noAutofit/>
          </a:bodyPr>
          <a:lstStyle/>
          <a:p>
            <a:pPr marL="0" indent="0"/>
            <a:r>
              <a:rPr lang="en-GB" sz="1200" b="1" dirty="0">
                <a:latin typeface="Host Grotesk"/>
              </a:rPr>
              <a:t>Maximise Your Productivity, Minimise Your Costs</a:t>
            </a:r>
            <a:endParaRPr lang="en-GB" sz="1200" dirty="0">
              <a:latin typeface="Host Grotesk"/>
            </a:endParaRPr>
          </a:p>
          <a:p>
            <a:pPr marL="0" indent="0"/>
            <a:r>
              <a:rPr lang="en-GB" sz="1200" dirty="0">
                <a:latin typeface="Host Grotesk"/>
              </a:rPr>
              <a:t>Are you getting the most out of your Microsoft 365 investment? Many organisations are paying for licences they don't fully utilise, leading to unnecessary expenditure. Our Microsoft 365 Licensing Assessment is designed to reveal hidden savings and optimise your licensing strategy, ensuring you're only paying for what you need.</a:t>
            </a:r>
          </a:p>
          <a:p>
            <a:pPr marL="0" indent="0"/>
            <a:r>
              <a:rPr lang="en-GB" sz="1200" b="1" dirty="0">
                <a:latin typeface="Host Grotesk"/>
              </a:rPr>
              <a:t>Did you know?</a:t>
            </a:r>
            <a:endParaRPr lang="en-GB" sz="1200" dirty="0">
              <a:latin typeface="Host Grotesk"/>
            </a:endParaRPr>
          </a:p>
          <a:p>
            <a:pPr marL="0" lvl="0" indent="0" fontAlgn="base"/>
            <a:r>
              <a:rPr lang="en-GB" sz="1200" dirty="0">
                <a:latin typeface="Host Grotesk"/>
              </a:rPr>
              <a:t>Research indicates that a significant percentage of Microsoft 365 licences are often underutilised or not assigned at all. One report suggests that businesses could reduce their total Microsoft 365 costs by an average of 14% through better management of inactive licences.</a:t>
            </a:r>
          </a:p>
          <a:p>
            <a:pPr marL="0" lvl="0" indent="0" fontAlgn="base"/>
            <a:r>
              <a:rPr lang="en-GB" sz="1200" dirty="0">
                <a:latin typeface="Host Grotesk"/>
              </a:rPr>
              <a:t>Forrester Consulting states, "Microsoft 365 can reduce licensing costs by up to 60% compared to a patchwork of point solutions."</a:t>
            </a:r>
          </a:p>
          <a:p>
            <a:pPr marL="0" indent="0"/>
            <a:r>
              <a:rPr lang="en-GB" sz="1200" dirty="0">
                <a:latin typeface="Host Grotesk"/>
              </a:rPr>
              <a:t>Our assessment helps you avoid this waste and ensures you're leveraging the full potential of your Microsoft 365 suite.</a:t>
            </a:r>
          </a:p>
          <a:p>
            <a:pPr marL="0" indent="0"/>
            <a:r>
              <a:rPr lang="en-GB" sz="1200" b="1" dirty="0">
                <a:latin typeface="Host Grotesk"/>
              </a:rPr>
              <a:t>Service Description</a:t>
            </a:r>
            <a:endParaRPr lang="en-GB" sz="1200" dirty="0">
              <a:latin typeface="Host Grotesk"/>
            </a:endParaRPr>
          </a:p>
          <a:p>
            <a:pPr marL="0" indent="0"/>
            <a:r>
              <a:rPr lang="en-GB" sz="1200" dirty="0">
                <a:latin typeface="Host Grotesk"/>
              </a:rPr>
              <a:t>Our Microsoft 365 Licensing Assessment provides a comprehensive analysis of your current subscriptions, identifying underused services and opportunities to optimise your licences. We help you reduce costs without compromising on the capabilities your business needs to thrive. We delve deep into your usage patterns, ensuring that your licensing aligns perfectly with your operational requirements.</a:t>
            </a:r>
          </a:p>
          <a:p>
            <a:pPr marL="0" indent="0"/>
            <a:r>
              <a:rPr lang="en-GB" sz="1200" b="1" dirty="0">
                <a:latin typeface="Host Grotesk"/>
              </a:rPr>
              <a:t>Key Deliverables </a:t>
            </a:r>
          </a:p>
          <a:p>
            <a:pPr lvl="0" fontAlgn="base">
              <a:buFont typeface="Arial" panose="020B0604020202020204" pitchFamily="34" charset="0"/>
              <a:buChar char="•"/>
            </a:pPr>
            <a:r>
              <a:rPr lang="en-GB" sz="1200" dirty="0">
                <a:latin typeface="Host Grotesk"/>
              </a:rPr>
              <a:t>A comprehensive assessment report detailing our findings.</a:t>
            </a:r>
          </a:p>
          <a:p>
            <a:pPr lvl="0" fontAlgn="base">
              <a:buFont typeface="Arial" panose="020B0604020202020204" pitchFamily="34" charset="0"/>
              <a:buChar char="•"/>
            </a:pPr>
            <a:r>
              <a:rPr lang="en-GB" sz="1200" dirty="0">
                <a:latin typeface="Host Grotesk"/>
              </a:rPr>
              <a:t>A clear presentation summarising the report and providing actionable recommendations.</a:t>
            </a:r>
          </a:p>
          <a:p>
            <a:pPr lvl="0" fontAlgn="base">
              <a:buFont typeface="Arial" panose="020B0604020202020204" pitchFamily="34" charset="0"/>
              <a:buChar char="•"/>
            </a:pPr>
            <a:r>
              <a:rPr lang="en-GB" sz="1200" dirty="0">
                <a:latin typeface="Host Grotesk"/>
              </a:rPr>
              <a:t>An optimised Microsoft 365 licensing plan tailored to your organisation's specific needs.</a:t>
            </a:r>
          </a:p>
          <a:p>
            <a:pPr marL="0" indent="0"/>
            <a:endParaRPr lang="en-GB" sz="1200" dirty="0">
              <a:latin typeface="Host Grotesk"/>
            </a:endParaRPr>
          </a:p>
        </p:txBody>
      </p:sp>
      <p:sp>
        <p:nvSpPr>
          <p:cNvPr id="195" name="Google Shape;195;p2"/>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p>
            <a:r>
              <a:rPr lang="en-GB" dirty="0"/>
              <a:t>PRICING</a:t>
            </a:r>
          </a:p>
        </p:txBody>
      </p:sp>
      <p:sp>
        <p:nvSpPr>
          <p:cNvPr id="196" name="Google Shape;196;p2"/>
          <p:cNvSpPr txBox="1">
            <a:spLocks noGrp="1"/>
          </p:cNvSpPr>
          <p:nvPr>
            <p:ph type="body" idx="6"/>
          </p:nvPr>
        </p:nvSpPr>
        <p:spPr>
          <a:xfrm>
            <a:off x="7300789" y="3855737"/>
            <a:ext cx="4421312" cy="2653749"/>
          </a:xfrm>
          <a:prstGeom prst="rect">
            <a:avLst/>
          </a:prstGeom>
          <a:noFill/>
          <a:ln>
            <a:noFill/>
          </a:ln>
        </p:spPr>
        <p:txBody>
          <a:bodyPr spcFirstLastPara="1" wrap="square" lIns="0" tIns="0" rIns="0" bIns="0" anchor="t" anchorCtr="0">
            <a:noAutofit/>
          </a:bodyPr>
          <a:lstStyle/>
          <a:p>
            <a:pPr marL="152400" indent="0">
              <a:buNone/>
            </a:pPr>
            <a:r>
              <a:rPr lang="en-GB" dirty="0"/>
              <a:t>Our pricing is structured to provide flexibility and value:</a:t>
            </a:r>
          </a:p>
          <a:p>
            <a:pPr lvl="0" fontAlgn="base"/>
            <a:r>
              <a:rPr lang="en-GB" b="1" dirty="0"/>
              <a:t>Fitted Pricing:</a:t>
            </a:r>
            <a:r>
              <a:rPr lang="en-GB" dirty="0"/>
              <a:t> Based on the size of your organisation and the complexity of your Microsoft 365 environment. This ensures you only pay for the level of service you require.</a:t>
            </a:r>
          </a:p>
          <a:p>
            <a:pPr lvl="0" fontAlgn="base"/>
            <a:endParaRPr lang="en-GB" dirty="0"/>
          </a:p>
          <a:p>
            <a:pPr lvl="0" fontAlgn="base"/>
            <a:r>
              <a:rPr lang="en-GB" b="1" dirty="0"/>
              <a:t>Fixed Price:</a:t>
            </a:r>
            <a:r>
              <a:rPr lang="en-GB" dirty="0"/>
              <a:t> A fixed price for a standard assessment, offering a clear and predictable cost.</a:t>
            </a:r>
          </a:p>
          <a:p>
            <a:pPr lvl="0" fontAlgn="base"/>
            <a:endParaRPr lang="en-GB" dirty="0"/>
          </a:p>
          <a:p>
            <a:pPr lvl="0" fontAlgn="base"/>
            <a:r>
              <a:rPr lang="en-GB" b="1" dirty="0"/>
              <a:t>Optional Add-ons:</a:t>
            </a:r>
            <a:r>
              <a:rPr lang="en-GB" dirty="0"/>
              <a:t> Additional services are available, such as ongoing optimisation support, quarterly reviews, and proactive reporting on licensing updates and potential actions via our Managed Microsoft 365 service offering.</a:t>
            </a:r>
          </a:p>
          <a:p>
            <a:pPr marL="171450" lvl="0" indent="-95250" algn="l" rtl="0">
              <a:lnSpc>
                <a:spcPct val="150000"/>
              </a:lnSpc>
              <a:spcBef>
                <a:spcPts val="0"/>
              </a:spcBef>
              <a:spcAft>
                <a:spcPts val="0"/>
              </a:spcAft>
              <a:buClr>
                <a:schemeClr val="lt1"/>
              </a:buClr>
              <a:buSzPts val="1200"/>
              <a:buNone/>
            </a:pPr>
            <a:endParaRPr dirty="0"/>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cxnSp>
        <p:nvCxnSpPr>
          <p:cNvPr id="198" name="Google Shape;198;p2"/>
          <p:cNvCxnSpPr/>
          <p:nvPr/>
        </p:nvCxnSpPr>
        <p:spPr>
          <a:xfrm>
            <a:off x="7281737" y="3739846"/>
            <a:ext cx="3627563" cy="0"/>
          </a:xfrm>
          <a:prstGeom prst="straightConnector1">
            <a:avLst/>
          </a:prstGeom>
          <a:noFill/>
          <a:ln w="12700" cap="flat" cmpd="sng">
            <a:solidFill>
              <a:schemeClr val="lt1"/>
            </a:solidFill>
            <a:prstDash val="solid"/>
            <a:miter lim="800000"/>
            <a:headEnd type="none" w="sm" len="sm"/>
            <a:tailEnd type="none" w="sm" len="sm"/>
          </a:ln>
        </p:spPr>
      </p:cxn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p:nvPr/>
        </p:nvSpPr>
        <p:spPr>
          <a:xfrm>
            <a:off x="0" y="0"/>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7" name="Google Shape;237;p4"/>
          <p:cNvSpPr txBox="1">
            <a:spLocks noGrp="1"/>
          </p:cNvSpPr>
          <p:nvPr>
            <p:ph type="body" idx="1"/>
          </p:nvPr>
        </p:nvSpPr>
        <p:spPr>
          <a:xfrm>
            <a:off x="469899" y="445781"/>
            <a:ext cx="3695701"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MICROSOFT 365 LICENSING ASSESSMENT</a:t>
            </a:r>
            <a:endParaRPr dirty="0"/>
          </a:p>
        </p:txBody>
      </p:sp>
      <p:sp>
        <p:nvSpPr>
          <p:cNvPr id="239" name="Google Shape;239;p4"/>
          <p:cNvSpPr txBox="1">
            <a:spLocks noGrp="1"/>
          </p:cNvSpPr>
          <p:nvPr>
            <p:ph type="body" idx="4"/>
          </p:nvPr>
        </p:nvSpPr>
        <p:spPr>
          <a:xfrm>
            <a:off x="3394369" y="2074936"/>
            <a:ext cx="2523206" cy="814882"/>
          </a:xfrm>
          <a:prstGeom prst="rect">
            <a:avLst/>
          </a:prstGeom>
          <a:noFill/>
          <a:ln>
            <a:noFill/>
          </a:ln>
        </p:spPr>
        <p:txBody>
          <a:bodyPr spcFirstLastPara="1" wrap="square" lIns="0" tIns="0" rIns="0" bIns="0" anchor="t" anchorCtr="0">
            <a:noAutofit/>
          </a:bodyPr>
          <a:lstStyle/>
          <a:p>
            <a:pPr marL="0" lvl="0" indent="0"/>
            <a:r>
              <a:rPr lang="en-GB" dirty="0">
                <a:latin typeface="Host Grotesk"/>
              </a:rPr>
              <a:t>Optimised Productivity:</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Ensure your employees have the right tools for the job, maximising their efficiency and productivity.</a:t>
            </a:r>
            <a:endParaRPr dirty="0"/>
          </a:p>
        </p:txBody>
      </p:sp>
      <p:sp>
        <p:nvSpPr>
          <p:cNvPr id="240" name="Google Shape;240;p4"/>
          <p:cNvSpPr txBox="1">
            <a:spLocks noGrp="1"/>
          </p:cNvSpPr>
          <p:nvPr>
            <p:ph type="body" idx="5"/>
          </p:nvPr>
        </p:nvSpPr>
        <p:spPr>
          <a:xfrm>
            <a:off x="495281" y="2074935"/>
            <a:ext cx="2523206" cy="814883"/>
          </a:xfrm>
          <a:prstGeom prst="rect">
            <a:avLst/>
          </a:prstGeom>
          <a:noFill/>
          <a:ln>
            <a:noFill/>
          </a:ln>
        </p:spPr>
        <p:txBody>
          <a:bodyPr spcFirstLastPara="1" wrap="square" lIns="0" tIns="0" rIns="0" bIns="0" anchor="t" anchorCtr="0">
            <a:noAutofit/>
          </a:bodyPr>
          <a:lstStyle/>
          <a:p>
            <a:pPr marL="0" lvl="0" indent="0"/>
            <a:r>
              <a:rPr lang="en-GB" dirty="0">
                <a:latin typeface="Host Grotesk"/>
              </a:rPr>
              <a:t>Cost Reduction: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Identify and eliminate unnecessary licensing costs by uncovering underutilised or redundant licences.</a:t>
            </a:r>
            <a:endParaRPr dirty="0"/>
          </a:p>
        </p:txBody>
      </p:sp>
      <p:sp>
        <p:nvSpPr>
          <p:cNvPr id="241" name="Google Shape;241;p4"/>
          <p:cNvSpPr txBox="1">
            <a:spLocks noGrp="1"/>
          </p:cNvSpPr>
          <p:nvPr>
            <p:ph type="body" idx="6"/>
          </p:nvPr>
        </p:nvSpPr>
        <p:spPr>
          <a:xfrm>
            <a:off x="492705" y="3170278"/>
            <a:ext cx="2523206" cy="957052"/>
          </a:xfrm>
          <a:prstGeom prst="rect">
            <a:avLst/>
          </a:prstGeom>
          <a:noFill/>
          <a:ln>
            <a:noFill/>
          </a:ln>
        </p:spPr>
        <p:txBody>
          <a:bodyPr spcFirstLastPara="1" wrap="square" lIns="0" tIns="0" rIns="0" bIns="0" anchor="t" anchorCtr="0">
            <a:noAutofit/>
          </a:bodyPr>
          <a:lstStyle/>
          <a:p>
            <a:pPr marL="0" lvl="0" indent="0"/>
            <a:r>
              <a:rPr lang="en-GB" dirty="0">
                <a:latin typeface="Host Grotesk"/>
              </a:rPr>
              <a:t>Data-Driven Decisions: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Make informed decisions about your Microsoft 365 strategy based on detailed analysis and expert recommendations.</a:t>
            </a:r>
            <a:endParaRPr dirty="0"/>
          </a:p>
        </p:txBody>
      </p:sp>
      <p:sp>
        <p:nvSpPr>
          <p:cNvPr id="245" name="Google Shape;245;p4"/>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KEY FEATURES AND BENEFITS</a:t>
            </a:r>
            <a:endParaRPr/>
          </a:p>
        </p:txBody>
      </p:sp>
      <p:sp>
        <p:nvSpPr>
          <p:cNvPr id="248" name="Google Shape;248;p4"/>
          <p:cNvSpPr txBox="1">
            <a:spLocks noGrp="1"/>
          </p:cNvSpPr>
          <p:nvPr>
            <p:ph type="body" idx="16"/>
          </p:nvPr>
        </p:nvSpPr>
        <p:spPr>
          <a:xfrm>
            <a:off x="9192545" y="2074936"/>
            <a:ext cx="2523206" cy="814876"/>
          </a:xfrm>
          <a:prstGeom prst="rect">
            <a:avLst/>
          </a:prstGeom>
          <a:noFill/>
          <a:ln>
            <a:noFill/>
          </a:ln>
        </p:spPr>
        <p:txBody>
          <a:bodyPr spcFirstLastPara="1" wrap="square" lIns="0" tIns="0" rIns="0" bIns="0" anchor="t" anchorCtr="0">
            <a:noAutofit/>
          </a:bodyPr>
          <a:lstStyle/>
          <a:p>
            <a:pPr marL="0" lvl="0" indent="0"/>
            <a:r>
              <a:rPr lang="en-GB" dirty="0">
                <a:latin typeface="Host Grotesk"/>
              </a:rPr>
              <a:t>Strategic Alignment: </a:t>
            </a:r>
          </a:p>
          <a:p>
            <a:pPr marL="0" lvl="0" indent="0"/>
            <a:r>
              <a:rPr lang="en-GB" b="0" dirty="0">
                <a:latin typeface="Host Grotesk"/>
                <a:ea typeface="Host Grotesk"/>
                <a:cs typeface="Host Grotesk"/>
                <a:sym typeface="Host Grotesk"/>
              </a:rPr>
              <a:t>Align your Microsoft 365 investment with your overall business objectives.</a:t>
            </a:r>
            <a:endParaRPr dirty="0"/>
          </a:p>
        </p:txBody>
      </p:sp>
      <p:sp>
        <p:nvSpPr>
          <p:cNvPr id="249" name="Google Shape;249;p4"/>
          <p:cNvSpPr txBox="1">
            <a:spLocks noGrp="1"/>
          </p:cNvSpPr>
          <p:nvPr>
            <p:ph type="body" idx="17"/>
          </p:nvPr>
        </p:nvSpPr>
        <p:spPr>
          <a:xfrm>
            <a:off x="6293457" y="2074935"/>
            <a:ext cx="2523206" cy="814879"/>
          </a:xfrm>
          <a:prstGeom prst="rect">
            <a:avLst/>
          </a:prstGeom>
          <a:noFill/>
          <a:ln>
            <a:noFill/>
          </a:ln>
        </p:spPr>
        <p:txBody>
          <a:bodyPr spcFirstLastPara="1" wrap="square" lIns="0" tIns="0" rIns="0" bIns="0" anchor="t" anchorCtr="0">
            <a:noAutofit/>
          </a:bodyPr>
          <a:lstStyle/>
          <a:p>
            <a:pPr marL="0" lvl="0" indent="0"/>
            <a:r>
              <a:rPr lang="en-GB" dirty="0">
                <a:latin typeface="Host Grotesk"/>
              </a:rPr>
              <a:t>Improved Compliance: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Gain a clear understanding of your licensing position, reducing the risk of non-compliance</a:t>
            </a:r>
            <a:endParaRPr dirty="0"/>
          </a:p>
        </p:txBody>
      </p:sp>
      <p:cxnSp>
        <p:nvCxnSpPr>
          <p:cNvPr id="255" name="Google Shape;255;p4"/>
          <p:cNvCxnSpPr/>
          <p:nvPr/>
        </p:nvCxnSpPr>
        <p:spPr>
          <a:xfrm>
            <a:off x="479425"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92652"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31190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8083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79425"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392652"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311900"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80830"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469899" y="4225653"/>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900" y="445781"/>
            <a:ext cx="3530600"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MICROSOFT 365 LICENSING ASSESSMENT</a:t>
            </a:r>
            <a:endParaRPr dirty="0"/>
          </a:p>
        </p:txBody>
      </p:sp>
      <p:sp>
        <p:nvSpPr>
          <p:cNvPr id="299" name="Google Shape;299;p6"/>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WHY CYBIT?</a:t>
            </a:r>
            <a:endParaRPr/>
          </a:p>
          <a:p>
            <a:pPr marL="0" lvl="0" indent="0" algn="l" rtl="0">
              <a:lnSpc>
                <a:spcPct val="101428"/>
              </a:lnSpc>
              <a:spcBef>
                <a:spcPts val="0"/>
              </a:spcBef>
              <a:spcAft>
                <a:spcPts val="0"/>
              </a:spcAft>
              <a:buClr>
                <a:schemeClr val="lt1"/>
              </a:buClr>
              <a:buSzPts val="1400"/>
              <a:buFont typeface="Arial"/>
              <a:buNone/>
            </a:pPr>
            <a:endParaRPr/>
          </a:p>
        </p:txBody>
      </p:sp>
      <p:sp>
        <p:nvSpPr>
          <p:cNvPr id="300" name="Google Shape;300;p6"/>
          <p:cNvSpPr txBox="1">
            <a:spLocks noGrp="1"/>
          </p:cNvSpPr>
          <p:nvPr>
            <p:ph type="body" idx="3"/>
          </p:nvPr>
        </p:nvSpPr>
        <p:spPr>
          <a:xfrm>
            <a:off x="4000500" y="1403655"/>
            <a:ext cx="6954089" cy="402803"/>
          </a:xfrm>
          <a:prstGeom prst="rect">
            <a:avLst/>
          </a:prstGeom>
          <a:noFill/>
          <a:ln>
            <a:noFill/>
          </a:ln>
        </p:spPr>
        <p:txBody>
          <a:bodyPr spcFirstLastPara="1" wrap="square" lIns="0" tIns="0" rIns="0" bIns="0" anchor="t" anchorCtr="0">
            <a:noAutofit/>
          </a:bodyPr>
          <a:lstStyle/>
          <a:p>
            <a:pPr marL="252000" indent="0"/>
            <a:r>
              <a:rPr lang="en-GB" dirty="0"/>
              <a:t>Choosing the right partner for your Microsoft 365 Licensing Assessment is crucial. Here's why Cybit stands out:</a:t>
            </a:r>
          </a:p>
        </p:txBody>
      </p:sp>
      <p:sp>
        <p:nvSpPr>
          <p:cNvPr id="301" name="Google Shape;301;p6"/>
          <p:cNvSpPr txBox="1">
            <a:spLocks noGrp="1"/>
          </p:cNvSpPr>
          <p:nvPr>
            <p:ph type="body" idx="4"/>
          </p:nvPr>
        </p:nvSpPr>
        <p:spPr>
          <a:xfrm>
            <a:off x="839890" y="2673262"/>
            <a:ext cx="3325710" cy="1067548"/>
          </a:xfrm>
          <a:prstGeom prst="rect">
            <a:avLst/>
          </a:prstGeom>
          <a:noFill/>
          <a:ln>
            <a:noFill/>
          </a:ln>
        </p:spPr>
        <p:txBody>
          <a:bodyPr spcFirstLastPara="1" wrap="square" lIns="0" tIns="0" rIns="0" bIns="0" anchor="t" anchorCtr="0">
            <a:noAutofit/>
          </a:bodyPr>
          <a:lstStyle/>
          <a:p>
            <a:pPr marL="0" lvl="0" indent="0">
              <a:buSzPts val="1000"/>
            </a:pPr>
            <a:r>
              <a:rPr lang="en-GB" sz="1200" b="1" dirty="0">
                <a:latin typeface="Host Grotesk"/>
              </a:rPr>
              <a:t>Microsoft Solution Partner Specialisations:</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Cybit holds Microsoft Solution Partner specialisations across key areas:</a:t>
            </a:r>
          </a:p>
          <a:p>
            <a:pPr marL="0" lvl="0" indent="0">
              <a:buSzPts val="1000"/>
            </a:pPr>
            <a:r>
              <a:rPr lang="en-GB" dirty="0">
                <a:latin typeface="Host Grotesk"/>
                <a:ea typeface="Host Grotesk"/>
                <a:cs typeface="Host Grotesk"/>
                <a:sym typeface="Host Grotesk"/>
              </a:rPr>
              <a:t>○	Modern Work</a:t>
            </a:r>
          </a:p>
          <a:p>
            <a:pPr marL="0" lvl="0" indent="0">
              <a:buSzPts val="1000"/>
            </a:pPr>
            <a:r>
              <a:rPr lang="en-GB" dirty="0">
                <a:latin typeface="Host Grotesk"/>
                <a:ea typeface="Host Grotesk"/>
                <a:cs typeface="Host Grotesk"/>
                <a:sym typeface="Host Grotesk"/>
              </a:rPr>
              <a:t>○	Infrastructure</a:t>
            </a:r>
          </a:p>
          <a:p>
            <a:pPr marL="0" lvl="0" indent="0">
              <a:buSzPts val="1000"/>
            </a:pPr>
            <a:r>
              <a:rPr lang="en-GB" dirty="0">
                <a:latin typeface="Host Grotesk"/>
                <a:ea typeface="Host Grotesk"/>
                <a:cs typeface="Host Grotesk"/>
                <a:sym typeface="Host Grotesk"/>
              </a:rPr>
              <a:t>○	Data &amp; AI</a:t>
            </a:r>
          </a:p>
          <a:p>
            <a:pPr marL="0" lvl="0" indent="0">
              <a:buSzPts val="1000"/>
            </a:pPr>
            <a:endParaRPr dirty="0"/>
          </a:p>
        </p:txBody>
      </p:sp>
      <p:sp>
        <p:nvSpPr>
          <p:cNvPr id="302" name="Google Shape;302;p6"/>
          <p:cNvSpPr txBox="1">
            <a:spLocks noGrp="1"/>
          </p:cNvSpPr>
          <p:nvPr>
            <p:ph type="body" idx="5"/>
          </p:nvPr>
        </p:nvSpPr>
        <p:spPr>
          <a:xfrm>
            <a:off x="4630223" y="2673262"/>
            <a:ext cx="2803292" cy="994170"/>
          </a:xfrm>
          <a:prstGeom prst="rect">
            <a:avLst/>
          </a:prstGeom>
          <a:noFill/>
          <a:ln>
            <a:noFill/>
          </a:ln>
        </p:spPr>
        <p:txBody>
          <a:bodyPr spcFirstLastPara="1" wrap="square" lIns="0" tIns="0" rIns="0" bIns="0" anchor="t" anchorCtr="0">
            <a:noAutofit/>
          </a:bodyPr>
          <a:lstStyle/>
          <a:p>
            <a:pPr marL="0" lvl="0" indent="0">
              <a:buSzPts val="1000"/>
            </a:pPr>
            <a:r>
              <a:rPr lang="en-GB" sz="1200" b="1" dirty="0">
                <a:latin typeface="Host Grotesk"/>
              </a:rPr>
              <a:t>Proven Experience:</a:t>
            </a:r>
            <a:r>
              <a:rPr lang="en-GB" sz="1200" dirty="0">
                <a:latin typeface="Host Grotesk"/>
              </a:rPr>
              <a:t> </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With over 30 years of experience in managing and supporting customers across the UK, COMPANY has a long and successful track record. We understand the unique challenges and opportunities faced by UK businesses.</a:t>
            </a:r>
            <a:endParaRPr dirty="0"/>
          </a:p>
        </p:txBody>
      </p:sp>
      <p:sp>
        <p:nvSpPr>
          <p:cNvPr id="303" name="Google Shape;303;p6"/>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p>
            <a:pPr marL="0" lvl="0" indent="0">
              <a:buSzPts val="1000"/>
            </a:pPr>
            <a:r>
              <a:rPr lang="en-GB" sz="1200" b="1" dirty="0">
                <a:latin typeface="Host Grotesk"/>
              </a:rPr>
              <a:t>Deep Understanding of Microsoft Licensing:</a:t>
            </a:r>
            <a:r>
              <a:rPr lang="en-GB" sz="1200" dirty="0">
                <a:latin typeface="Host Grotesk"/>
              </a:rPr>
              <a:t> </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Our team possesses in-depth knowledge of Microsoft 365 licensing models, ensuring that we can identify even the most subtle optimisation opportunities.</a:t>
            </a:r>
            <a:endParaRPr dirty="0"/>
          </a:p>
        </p:txBody>
      </p:sp>
      <p:sp>
        <p:nvSpPr>
          <p:cNvPr id="304" name="Google Shape;304;p6"/>
          <p:cNvSpPr txBox="1">
            <a:spLocks noGrp="1"/>
          </p:cNvSpPr>
          <p:nvPr>
            <p:ph type="body" idx="7"/>
          </p:nvPr>
        </p:nvSpPr>
        <p:spPr>
          <a:xfrm>
            <a:off x="839890" y="4479201"/>
            <a:ext cx="3250329" cy="1020215"/>
          </a:xfrm>
          <a:prstGeom prst="rect">
            <a:avLst/>
          </a:prstGeom>
          <a:noFill/>
          <a:ln>
            <a:noFill/>
          </a:ln>
        </p:spPr>
        <p:txBody>
          <a:bodyPr spcFirstLastPara="1" wrap="square" lIns="0" tIns="0" rIns="0" bIns="0" anchor="t" anchorCtr="0">
            <a:noAutofit/>
          </a:bodyPr>
          <a:lstStyle/>
          <a:p>
            <a:pPr marL="0" lvl="0" indent="0">
              <a:buSzPts val="1000"/>
            </a:pPr>
            <a:r>
              <a:rPr lang="en-GB" b="1" dirty="0">
                <a:latin typeface="Host Grotesk"/>
              </a:rPr>
              <a:t>Customer-Centric Approach:</a:t>
            </a:r>
            <a:r>
              <a:rPr lang="en-GB" dirty="0">
                <a:latin typeface="Host Grotesk"/>
              </a:rPr>
              <a:t> </a:t>
            </a:r>
          </a:p>
          <a:p>
            <a:pPr marL="0" lvl="0" indent="0">
              <a:buSzPts val="1000"/>
            </a:pPr>
            <a:r>
              <a:rPr lang="en-GB" dirty="0">
                <a:latin typeface="Host Grotesk"/>
              </a:rPr>
              <a:t>We work closely with you to understand your specific needs and tailor our assessment to your unique requirements. We are committed to providing exceptional service and building long-term partnerships.</a:t>
            </a:r>
            <a:endParaRPr dirty="0">
              <a:latin typeface="Host Grotesk"/>
            </a:endParaRPr>
          </a:p>
        </p:txBody>
      </p:sp>
      <p:sp>
        <p:nvSpPr>
          <p:cNvPr id="305" name="Google Shape;305;p6"/>
          <p:cNvSpPr txBox="1">
            <a:spLocks noGrp="1"/>
          </p:cNvSpPr>
          <p:nvPr>
            <p:ph type="body" idx="8"/>
          </p:nvPr>
        </p:nvSpPr>
        <p:spPr>
          <a:xfrm>
            <a:off x="4538415" y="4479202"/>
            <a:ext cx="3407352" cy="1020214"/>
          </a:xfrm>
          <a:prstGeom prst="rect">
            <a:avLst/>
          </a:prstGeom>
          <a:noFill/>
          <a:ln>
            <a:noFill/>
          </a:ln>
        </p:spPr>
        <p:txBody>
          <a:bodyPr spcFirstLastPara="1" wrap="square" lIns="0" tIns="0" rIns="0" bIns="0" anchor="t" anchorCtr="0">
            <a:noAutofit/>
          </a:bodyPr>
          <a:lstStyle/>
          <a:p>
            <a:pPr marL="0" lvl="0" indent="0">
              <a:buSzPts val="1000"/>
            </a:pPr>
            <a:r>
              <a:rPr lang="en-GB" b="1" dirty="0">
                <a:latin typeface="Host Grotesk"/>
              </a:rPr>
              <a:t>Ongoing Support:</a:t>
            </a:r>
            <a:r>
              <a:rPr lang="en-GB" dirty="0">
                <a:latin typeface="Host Grotesk"/>
              </a:rPr>
              <a:t> </a:t>
            </a:r>
          </a:p>
          <a:p>
            <a:pPr marL="0" lvl="0" indent="0">
              <a:buSzPts val="1000"/>
            </a:pPr>
            <a:r>
              <a:rPr lang="en-GB" sz="1000" dirty="0">
                <a:latin typeface="Host Grotesk"/>
              </a:rPr>
              <a:t>Beyond the initial assessment, we can offer ongoing support and optimisation services, via our Managed Microsoft 365 service, to ensure your Microsoft 365 licensing remains aligned with your evolving business needs with proactive, quarterly reviews and reports.</a:t>
            </a:r>
            <a:endParaRPr sz="1000">
              <a:latin typeface="Host Grotesk"/>
            </a:endParaRPr>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
        <p:nvSpPr>
          <p:cNvPr id="5" name="Google Shape;303;p6">
            <a:extLst>
              <a:ext uri="{FF2B5EF4-FFF2-40B4-BE49-F238E27FC236}">
                <a16:creationId xmlns:a16="http://schemas.microsoft.com/office/drawing/2014/main" id="{AC161EC0-D619-0C58-3F25-9C08CB33688B}"/>
              </a:ext>
            </a:extLst>
          </p:cNvPr>
          <p:cNvSpPr txBox="1">
            <a:spLocks/>
          </p:cNvSpPr>
          <p:nvPr/>
        </p:nvSpPr>
        <p:spPr>
          <a:xfrm>
            <a:off x="8299140" y="4573671"/>
            <a:ext cx="2803292" cy="83358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050"/>
              <a:buFont typeface="Arial"/>
              <a:buNone/>
              <a:defRPr sz="1050" b="0"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sz="1200" b="1" dirty="0">
                <a:latin typeface="Host Grotesk"/>
              </a:rPr>
              <a:t>Visit our site to find out more:</a:t>
            </a:r>
          </a:p>
          <a:p>
            <a:pPr marL="0" indent="0"/>
            <a:endParaRPr lang="en-GB" sz="600" b="1" dirty="0">
              <a:latin typeface="Host Grotesk"/>
            </a:endParaRPr>
          </a:p>
          <a:p>
            <a:pPr marL="0" indent="0"/>
            <a:r>
              <a:rPr lang="en-GB" sz="1200" dirty="0">
                <a:latin typeface="Host Grotesk"/>
              </a:rPr>
              <a:t>www.cybit.com</a:t>
            </a: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1227D6-936F-48C9-937F-C2CAB6727EB4}">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customXml/itemProps2.xml><?xml version="1.0" encoding="utf-8"?>
<ds:datastoreItem xmlns:ds="http://schemas.openxmlformats.org/officeDocument/2006/customXml" ds:itemID="{EA749DC0-8119-45B8-B2AC-AE16F3229E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650354-A035-4A39-910E-97B09BEB88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461</TotalTime>
  <Words>663</Words>
  <Application>Microsoft Office PowerPoint</Application>
  <PresentationFormat>Widescreen</PresentationFormat>
  <Paragraphs>44</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MICROSOFT 365 LICENSING ASSESSMENT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Gio Sizino</cp:lastModifiedBy>
  <cp:revision>32</cp:revision>
  <dcterms:created xsi:type="dcterms:W3CDTF">2023-09-04T15:24:21Z</dcterms:created>
  <dcterms:modified xsi:type="dcterms:W3CDTF">2025-08-21T15:05:18Z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2025-07-14T08:18:31Z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75dc80a9-2abd-49aa-8c78-d13173aac5eb</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