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62" r:id="rId7"/>
    <p:sldId id="261" r:id="rId8"/>
  </p:sldIdLst>
  <p:sldSz cx="12192000" cy="6858000"/>
  <p:notesSz cx="6858000" cy="9144000"/>
  <p:embeddedFontLst>
    <p:embeddedFont>
      <p:font typeface="Host Grotesk" panose="020B0604020202020204" charset="0"/>
      <p:regular r:id="rId10"/>
      <p:bold r:id="rId11"/>
      <p:italic r:id="rId12"/>
      <p:boldItalic r:id="rId13"/>
    </p:embeddedFont>
    <p:embeddedFont>
      <p:font typeface="Host Grotesk Ligh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8CA914-3A8F-6567-9791-F4E4D51AD7F0}" v="9" dt="2025-08-27T08:57:09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3" Type="http://schemas.openxmlformats.org/officeDocument/2006/relationships/customXml" Target="../customXml/item3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 Sizino" userId="S::gio.sizino@cybit.com::5bb4131d-65cd-4b02-b8e7-b9c18182aeed" providerId="AD" clId="Web-{AB8CA914-3A8F-6567-9791-F4E4D51AD7F0}"/>
    <pc:docChg chg="modSld">
      <pc:chgData name="Gio Sizino" userId="S::gio.sizino@cybit.com::5bb4131d-65cd-4b02-b8e7-b9c18182aeed" providerId="AD" clId="Web-{AB8CA914-3A8F-6567-9791-F4E4D51AD7F0}" dt="2025-08-27T08:57:09.153" v="7" actId="1076"/>
      <pc:docMkLst>
        <pc:docMk/>
      </pc:docMkLst>
      <pc:sldChg chg="modSp">
        <pc:chgData name="Gio Sizino" userId="S::gio.sizino@cybit.com::5bb4131d-65cd-4b02-b8e7-b9c18182aeed" providerId="AD" clId="Web-{AB8CA914-3A8F-6567-9791-F4E4D51AD7F0}" dt="2025-08-27T08:57:09.153" v="7" actId="1076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AB8CA914-3A8F-6567-9791-F4E4D51AD7F0}" dt="2025-08-27T08:57:09.153" v="7" actId="1076"/>
          <ac:spMkLst>
            <pc:docMk/>
            <pc:sldMk cId="0" sldId="257"/>
            <ac:spMk id="194" creationId="{00000000-0000-0000-0000-000000000000}"/>
          </ac:spMkLst>
        </pc:spChg>
      </pc:sldChg>
      <pc:sldChg chg="addSp delSp">
        <pc:chgData name="Gio Sizino" userId="S::gio.sizino@cybit.com::5bb4131d-65cd-4b02-b8e7-b9c18182aeed" providerId="AD" clId="Web-{AB8CA914-3A8F-6567-9791-F4E4D51AD7F0}" dt="2025-08-27T08:55:37.634" v="2"/>
        <pc:sldMkLst>
          <pc:docMk/>
          <pc:sldMk cId="0" sldId="261"/>
        </pc:sldMkLst>
        <pc:spChg chg="add del">
          <ac:chgData name="Gio Sizino" userId="S::gio.sizino@cybit.com::5bb4131d-65cd-4b02-b8e7-b9c18182aeed" providerId="AD" clId="Web-{AB8CA914-3A8F-6567-9791-F4E4D51AD7F0}" dt="2025-08-27T08:55:37.634" v="2"/>
          <ac:spMkLst>
            <pc:docMk/>
            <pc:sldMk cId="0" sldId="261"/>
            <ac:spMk id="4" creationId="{B05E8429-AD9C-753A-8976-EBF5E9707824}"/>
          </ac:spMkLst>
        </pc:spChg>
      </pc:sldChg>
    </pc:docChg>
  </pc:docChgLst>
  <pc:docChgLst>
    <pc:chgData name="Gio Sizino" userId="S::gio.sizino@cybit.com::5bb4131d-65cd-4b02-b8e7-b9c18182aeed" providerId="AD" clId="Web-{A372146B-1D7C-C9E3-3CCC-1E5395DD2C95}"/>
    <pc:docChg chg="modSld">
      <pc:chgData name="Gio Sizino" userId="S::gio.sizino@cybit.com::5bb4131d-65cd-4b02-b8e7-b9c18182aeed" providerId="AD" clId="Web-{A372146B-1D7C-C9E3-3CCC-1E5395DD2C95}" dt="2025-08-21T15:23:49.867" v="29" actId="1076"/>
      <pc:docMkLst>
        <pc:docMk/>
      </pc:docMkLst>
      <pc:sldChg chg="modSp">
        <pc:chgData name="Gio Sizino" userId="S::gio.sizino@cybit.com::5bb4131d-65cd-4b02-b8e7-b9c18182aeed" providerId="AD" clId="Web-{A372146B-1D7C-C9E3-3CCC-1E5395DD2C95}" dt="2025-08-21T15:21:45.784" v="26" actId="1076"/>
        <pc:sldMkLst>
          <pc:docMk/>
          <pc:sldMk cId="0" sldId="256"/>
        </pc:sldMkLst>
        <pc:spChg chg="mod">
          <ac:chgData name="Gio Sizino" userId="S::gio.sizino@cybit.com::5bb4131d-65cd-4b02-b8e7-b9c18182aeed" providerId="AD" clId="Web-{A372146B-1D7C-C9E3-3CCC-1E5395DD2C95}" dt="2025-08-21T15:21:45.784" v="26" actId="1076"/>
          <ac:spMkLst>
            <pc:docMk/>
            <pc:sldMk cId="0" sldId="256"/>
            <ac:spMk id="180" creationId="{00000000-0000-0000-0000-000000000000}"/>
          </ac:spMkLst>
        </pc:spChg>
        <pc:picChg chg="mod">
          <ac:chgData name="Gio Sizino" userId="S::gio.sizino@cybit.com::5bb4131d-65cd-4b02-b8e7-b9c18182aeed" providerId="AD" clId="Web-{A372146B-1D7C-C9E3-3CCC-1E5395DD2C95}" dt="2025-08-21T15:21:38.549" v="25"/>
          <ac:picMkLst>
            <pc:docMk/>
            <pc:sldMk cId="0" sldId="256"/>
            <ac:picMk id="179" creationId="{00000000-0000-0000-0000-000000000000}"/>
          </ac:picMkLst>
        </pc:picChg>
      </pc:sldChg>
      <pc:sldChg chg="modSp">
        <pc:chgData name="Gio Sizino" userId="S::gio.sizino@cybit.com::5bb4131d-65cd-4b02-b8e7-b9c18182aeed" providerId="AD" clId="Web-{A372146B-1D7C-C9E3-3CCC-1E5395DD2C95}" dt="2025-08-21T15:23:49.867" v="29" actId="1076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A372146B-1D7C-C9E3-3CCC-1E5395DD2C95}" dt="2025-08-21T15:23:49.867" v="29" actId="1076"/>
          <ac:spMkLst>
            <pc:docMk/>
            <pc:sldMk cId="0" sldId="257"/>
            <ac:spMk id="191" creationId="{00000000-0000-0000-0000-000000000000}"/>
          </ac:spMkLst>
        </pc:spChg>
        <pc:picChg chg="mod">
          <ac:chgData name="Gio Sizino" userId="S::gio.sizino@cybit.com::5bb4131d-65cd-4b02-b8e7-b9c18182aeed" providerId="AD" clId="Web-{A372146B-1D7C-C9E3-3CCC-1E5395DD2C95}" dt="2025-08-21T15:23:45.429" v="28"/>
          <ac:picMkLst>
            <pc:docMk/>
            <pc:sldMk cId="0" sldId="257"/>
            <ac:picMk id="190" creationId="{00000000-0000-0000-0000-000000000000}"/>
          </ac:picMkLst>
        </pc:picChg>
      </pc:sldChg>
      <pc:sldChg chg="addSp modSp">
        <pc:chgData name="Gio Sizino" userId="S::gio.sizino@cybit.com::5bb4131d-65cd-4b02-b8e7-b9c18182aeed" providerId="AD" clId="Web-{A372146B-1D7C-C9E3-3CCC-1E5395DD2C95}" dt="2025-08-21T15:17:33.181" v="23" actId="1076"/>
        <pc:sldMkLst>
          <pc:docMk/>
          <pc:sldMk cId="0" sldId="261"/>
        </pc:sldMkLst>
        <pc:spChg chg="add mod">
          <ac:chgData name="Gio Sizino" userId="S::gio.sizino@cybit.com::5bb4131d-65cd-4b02-b8e7-b9c18182aeed" providerId="AD" clId="Web-{A372146B-1D7C-C9E3-3CCC-1E5395DD2C95}" dt="2025-08-21T15:17:33.181" v="23" actId="1076"/>
          <ac:spMkLst>
            <pc:docMk/>
            <pc:sldMk cId="0" sldId="261"/>
            <ac:spMk id="3" creationId="{F281271D-7ACB-B42A-EB84-2FAE0B2398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smiling with her hands on her chin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0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772720" y="1232771"/>
            <a:ext cx="4006814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NETWORK OPTIMISATION ASSESSMENT</a:t>
            </a:r>
            <a:endParaRPr b="0" dirty="0"/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A close-up of a metal object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29187" r="29187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89393" y="36723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69899" y="428625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NETWORK OPTIMISATION ASSESSMENT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469899" y="1110247"/>
            <a:ext cx="5960398" cy="4639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sz="1400" b="1" dirty="0">
                <a:latin typeface="Host Grotesk" panose="020B0604020202020204" charset="0"/>
              </a:rPr>
              <a:t>Optimise Your Network for Performance and Security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Today's IT leaders face the challenge of ensuring their networks are robust, secure, and capable of supporting evolving business demands. Our Network Optimisation Assessment provides a comprehensive evaluation of your network's maturity, delivering actionable insights to enhance performance, strengthen security, and align your network infrastructure with your business objectives.</a:t>
            </a:r>
          </a:p>
          <a:p>
            <a:pPr marL="0" indent="0"/>
            <a:r>
              <a:rPr lang="en-GB" sz="1400" b="1" dirty="0">
                <a:latin typeface="Host Grotesk" panose="020B0604020202020204" charset="0"/>
              </a:rPr>
              <a:t>Service Description</a:t>
            </a:r>
            <a:endParaRPr lang="en-GB" sz="1400" dirty="0">
              <a:latin typeface="Host Grotesk" panose="020B0604020202020204" charset="0"/>
            </a:endParaRP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The Network Optimisation Assessment is a comprehensive service designed to evaluate the maturity of an organisation's network infrastructure.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Our experts analyse the network topology, assess Wi-Fi configuration, routing, connectivity, segregation, and access control, and compare the network against industry best practices. </a:t>
            </a:r>
          </a:p>
          <a:p>
            <a:pPr marL="0" indent="0"/>
            <a:r>
              <a:rPr lang="en-GB" sz="1400" dirty="0">
                <a:latin typeface="Host Grotesk" panose="020B0604020202020204" charset="0"/>
              </a:rPr>
              <a:t>We align our assessment with your organisational requirements and deliver a recommendations report that highlights areas for improvement and investment. </a:t>
            </a:r>
          </a:p>
          <a:p>
            <a:pPr marL="0" indent="0"/>
            <a:r>
              <a:rPr lang="en-GB" sz="1400" dirty="0">
                <a:latin typeface="Host Grotesk"/>
              </a:rPr>
              <a:t>We also offer a Wi-Fi coverage add-on which tests wireless network coverage to help eliminate dead spots.</a:t>
            </a:r>
          </a:p>
        </p:txBody>
      </p:sp>
      <p:sp>
        <p:nvSpPr>
          <p:cNvPr id="197" name="Google Shape;197;p2"/>
          <p:cNvSpPr txBox="1"/>
          <p:nvPr/>
        </p:nvSpPr>
        <p:spPr>
          <a:xfrm>
            <a:off x="7690186" y="1946638"/>
            <a:ext cx="1746940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Host Grotesk Light"/>
              <a:ea typeface="Host Grotesk Light"/>
              <a:cs typeface="Host Grotesk Light"/>
              <a:sym typeface="Host Grotesk Light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95;p2">
            <a:extLst>
              <a:ext uri="{FF2B5EF4-FFF2-40B4-BE49-F238E27FC236}">
                <a16:creationId xmlns:a16="http://schemas.microsoft.com/office/drawing/2014/main" id="{7BB4EE71-E1BF-840F-58A2-E4DF7C2F4B08}"/>
              </a:ext>
            </a:extLst>
          </p:cNvPr>
          <p:cNvSpPr txBox="1">
            <a:spLocks/>
          </p:cNvSpPr>
          <p:nvPr/>
        </p:nvSpPr>
        <p:spPr>
          <a:xfrm>
            <a:off x="7507572" y="3572958"/>
            <a:ext cx="4310743" cy="309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/>
              <a:t>KEY DELIVERABLES</a:t>
            </a:r>
          </a:p>
        </p:txBody>
      </p:sp>
      <p:sp>
        <p:nvSpPr>
          <p:cNvPr id="5" name="Google Shape;196;p2">
            <a:extLst>
              <a:ext uri="{FF2B5EF4-FFF2-40B4-BE49-F238E27FC236}">
                <a16:creationId xmlns:a16="http://schemas.microsoft.com/office/drawing/2014/main" id="{F60BE2DF-D0E1-D508-F9EE-67D4901F5F85}"/>
              </a:ext>
            </a:extLst>
          </p:cNvPr>
          <p:cNvSpPr txBox="1">
            <a:spLocks/>
          </p:cNvSpPr>
          <p:nvPr/>
        </p:nvSpPr>
        <p:spPr>
          <a:xfrm>
            <a:off x="7507572" y="4163748"/>
            <a:ext cx="4409125" cy="2273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marR="0" lvl="2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marR="0" lvl="3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marR="0" lvl="4" indent="-228600" algn="l" rtl="0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fontAlgn="base"/>
            <a:r>
              <a:rPr lang="en-GB" sz="1400" b="1" dirty="0">
                <a:latin typeface="Host Grotesk" panose="020B0604020202020204" charset="0"/>
              </a:rPr>
              <a:t> Assessment Report: </a:t>
            </a:r>
            <a:r>
              <a:rPr lang="en-GB" sz="1400" dirty="0">
                <a:latin typeface="Host Grotesk" panose="020B0604020202020204" charset="0"/>
              </a:rPr>
              <a:t>A comprehensive document including network diagrams.</a:t>
            </a:r>
          </a:p>
          <a:p>
            <a:pPr marL="0" lvl="0" indent="0" fontAlgn="base"/>
            <a:endParaRPr lang="en-GB" sz="1400" dirty="0">
              <a:latin typeface="Host Grotesk" panose="020B0604020202020204" charset="0"/>
            </a:endParaRPr>
          </a:p>
          <a:p>
            <a:pPr marL="0" lvl="0" indent="0" fontAlgn="base"/>
            <a:r>
              <a:rPr lang="en-GB" sz="1400" b="1" dirty="0">
                <a:latin typeface="Host Grotesk" panose="020B0604020202020204" charset="0"/>
              </a:rPr>
              <a:t> Presentation: </a:t>
            </a:r>
            <a:r>
              <a:rPr lang="en-GB" sz="1400" dirty="0">
                <a:latin typeface="Host Grotesk" panose="020B0604020202020204" charset="0"/>
              </a:rPr>
              <a:t>A summary of key findings, recommendations, and next steps.</a:t>
            </a:r>
          </a:p>
          <a:p>
            <a:pPr marL="0" lvl="0" indent="0" fontAlgn="base">
              <a:buNone/>
            </a:pPr>
            <a:endParaRPr lang="en-GB" sz="1400" dirty="0">
              <a:latin typeface="Host Grotesk" panose="020B0604020202020204" charset="0"/>
            </a:endParaRPr>
          </a:p>
          <a:p>
            <a:pPr marL="0" lvl="0" indent="0" fontAlgn="base"/>
            <a:r>
              <a:rPr lang="en-GB" sz="1400" b="1" dirty="0">
                <a:latin typeface="Host Grotesk" panose="020B0604020202020204" charset="0"/>
              </a:rPr>
              <a:t> Network Improvement Plan: </a:t>
            </a:r>
            <a:r>
              <a:rPr lang="en-GB" sz="1400" dirty="0">
                <a:latin typeface="Host Grotesk" panose="020B0604020202020204" charset="0"/>
              </a:rPr>
              <a:t>A detailed plan outlining the steps required to improve the customer’s network.</a:t>
            </a:r>
          </a:p>
          <a:p>
            <a:pPr marL="171450" indent="-95250">
              <a:lnSpc>
                <a:spcPct val="150000"/>
              </a:lnSpc>
              <a:buFont typeface="Arial"/>
              <a:buNone/>
            </a:pPr>
            <a:endParaRPr lang="en-GB" dirty="0"/>
          </a:p>
        </p:txBody>
      </p:sp>
      <p:cxnSp>
        <p:nvCxnSpPr>
          <p:cNvPr id="6" name="Google Shape;198;p2">
            <a:extLst>
              <a:ext uri="{FF2B5EF4-FFF2-40B4-BE49-F238E27FC236}">
                <a16:creationId xmlns:a16="http://schemas.microsoft.com/office/drawing/2014/main" id="{B85A016A-2F49-D695-4585-73D3C5B030F1}"/>
              </a:ext>
            </a:extLst>
          </p:cNvPr>
          <p:cNvCxnSpPr>
            <a:cxnSpLocks/>
          </p:cNvCxnSpPr>
          <p:nvPr/>
        </p:nvCxnSpPr>
        <p:spPr>
          <a:xfrm>
            <a:off x="7507572" y="3940834"/>
            <a:ext cx="362756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469899" y="44578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NETWORK OPTIMISATION ASSESSMENT</a:t>
            </a:r>
            <a:endParaRPr dirty="0"/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4"/>
          </p:nvPr>
        </p:nvSpPr>
        <p:spPr>
          <a:xfrm>
            <a:off x="3391792" y="1665368"/>
            <a:ext cx="2509329" cy="149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Performance and Throughput Optimisation: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identify bottlenecks and inefficiencies that may be impacting network performance and provide actionable recommendations for improvement.</a:t>
            </a:r>
          </a:p>
          <a:p>
            <a:pPr marL="0" lvl="0" indent="0"/>
            <a:endParaRPr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body" idx="5"/>
          </p:nvPr>
        </p:nvSpPr>
        <p:spPr>
          <a:xfrm>
            <a:off x="492704" y="1665368"/>
            <a:ext cx="2624122" cy="1300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Comprehensive Network Evaluation: </a:t>
            </a:r>
            <a:r>
              <a:rPr lang="en-GB" b="0" dirty="0">
                <a:latin typeface="Host Grotesk" panose="020B0604020202020204" charset="0"/>
              </a:rPr>
              <a:t>We provide a detailed analysis of your network topology, Wi-Fi performance and security, network segmentation, and access controls, providing a holistic view of your network's maturity</a:t>
            </a:r>
            <a:r>
              <a:rPr lang="en-GB" dirty="0">
                <a:latin typeface="Host Grotesk" panose="020B0604020202020204" charset="0"/>
              </a:rPr>
              <a:t>.</a:t>
            </a:r>
          </a:p>
          <a:p>
            <a:pPr marL="0" lvl="0" indent="0"/>
            <a:endParaRPr dirty="0"/>
          </a:p>
        </p:txBody>
      </p:sp>
      <p:sp>
        <p:nvSpPr>
          <p:cNvPr id="241" name="Google Shape;241;p4"/>
          <p:cNvSpPr txBox="1">
            <a:spLocks noGrp="1"/>
          </p:cNvSpPr>
          <p:nvPr>
            <p:ph type="body" idx="6"/>
          </p:nvPr>
        </p:nvSpPr>
        <p:spPr>
          <a:xfrm>
            <a:off x="469899" y="3424090"/>
            <a:ext cx="2523206" cy="88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Actionable Roadmap: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deliver a clear report with prioritised recommendations and a detailed network improvement plan, providing you with a roadmap for optimising your network.</a:t>
            </a:r>
          </a:p>
          <a:p>
            <a:pPr marL="0" lvl="0" indent="0"/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 dirty="0"/>
              <a:t>KEY BENEFITS</a:t>
            </a:r>
            <a:endParaRPr dirty="0"/>
          </a:p>
        </p:txBody>
      </p:sp>
      <p:sp>
        <p:nvSpPr>
          <p:cNvPr id="248" name="Google Shape;248;p4"/>
          <p:cNvSpPr txBox="1">
            <a:spLocks noGrp="1"/>
          </p:cNvSpPr>
          <p:nvPr>
            <p:ph type="body" idx="16"/>
          </p:nvPr>
        </p:nvSpPr>
        <p:spPr>
          <a:xfrm>
            <a:off x="9189968" y="1665369"/>
            <a:ext cx="2523206" cy="13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Strategic Alignment: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We ensure your network infrastructure supports your organisation's goals and priorities, enabling you to make informed decisions about network investments</a:t>
            </a:r>
            <a:r>
              <a:rPr lang="en-GB" b="0" dirty="0"/>
              <a:t>.</a:t>
            </a:r>
          </a:p>
          <a:p>
            <a:pPr marL="0" lvl="0" indent="0"/>
            <a:endParaRPr lang="en-GB" dirty="0">
              <a:latin typeface="Host Grotesk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body" idx="17"/>
          </p:nvPr>
        </p:nvSpPr>
        <p:spPr>
          <a:xfrm>
            <a:off x="6290880" y="1665369"/>
            <a:ext cx="2523206" cy="149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>
                <a:latin typeface="Host Grotesk" panose="020B0604020202020204" charset="0"/>
              </a:rPr>
              <a:t>Enhanced Security Posture: </a:t>
            </a:r>
          </a:p>
          <a:p>
            <a:pPr marL="0" indent="0"/>
            <a:r>
              <a:rPr lang="en-GB" b="0" dirty="0">
                <a:latin typeface="Host Grotesk" panose="020B0604020202020204" charset="0"/>
              </a:rPr>
              <a:t>Our assessment evaluates the effectiveness of your security controls, identifies potential vulnerabilities, and helps you to mitigate risks by aligning your network with industry best practices.</a:t>
            </a:r>
          </a:p>
          <a:p>
            <a:pPr marL="0" lvl="0" indent="0"/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491608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390075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309323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178253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456619" y="328386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369846" y="328386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289094" y="328386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158024" y="328386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4"/>
          <p:cNvCxnSpPr>
            <a:cxnSpLocks/>
          </p:cNvCxnSpPr>
          <p:nvPr/>
        </p:nvCxnSpPr>
        <p:spPr>
          <a:xfrm>
            <a:off x="469899" y="4617117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BB1DCC1-D9DB-D8A0-5AE8-A17FE968D17A}"/>
              </a:ext>
            </a:extLst>
          </p:cNvPr>
          <p:cNvSpPr/>
          <p:nvPr/>
        </p:nvSpPr>
        <p:spPr>
          <a:xfrm>
            <a:off x="3390075" y="3730606"/>
            <a:ext cx="8152991" cy="28371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B7E035-2F35-84DF-E74C-CE39BB68D869}"/>
              </a:ext>
            </a:extLst>
          </p:cNvPr>
          <p:cNvSpPr txBox="1"/>
          <p:nvPr/>
        </p:nvSpPr>
        <p:spPr>
          <a:xfrm>
            <a:off x="3578941" y="3911489"/>
            <a:ext cx="7964125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Host Grotesk" panose="020B0604020202020204" charset="0"/>
              </a:rPr>
              <a:t>Pricing</a:t>
            </a:r>
          </a:p>
          <a:p>
            <a:endParaRPr lang="en-GB" sz="700" dirty="0">
              <a:solidFill>
                <a:schemeClr val="bg1"/>
              </a:solidFill>
              <a:latin typeface="Host Grotesk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bg1"/>
              </a:solidFill>
              <a:latin typeface="Host Grotesk" panose="020B060402020202020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latin typeface="Host Grotesk" panose="020B0604020202020204" charset="0"/>
              </a:rPr>
              <a:t>Pricing is based on the size and complexity of your network:</a:t>
            </a:r>
          </a:p>
          <a:p>
            <a:pPr marL="285750" lvl="0" indent="-2857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latin typeface="Host Grotesk" panose="020B0604020202020204" charset="0"/>
              </a:rPr>
              <a:t>Assessment for small networks (e.g., single site, &lt;100 users).</a:t>
            </a:r>
          </a:p>
          <a:p>
            <a:pPr marL="285750" lvl="0" indent="-2857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latin typeface="Host Grotesk" panose="020B0604020202020204" charset="0"/>
              </a:rPr>
              <a:t>Assessment for medium-sized networks (e.g., multiple sites, 100-500 users).</a:t>
            </a:r>
          </a:p>
          <a:p>
            <a:pPr marL="285750" lvl="0" indent="-285750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bg1"/>
                </a:solidFill>
                <a:latin typeface="Host Grotesk" panose="020B0604020202020204" charset="0"/>
              </a:rPr>
              <a:t>Comprehensive assessment for large and complex networks (e.g., multiple sites, &gt;500 users, diverse technologies).</a:t>
            </a:r>
          </a:p>
          <a:p>
            <a:pPr lvl="0" fontAlgn="base">
              <a:buClr>
                <a:schemeClr val="bg1"/>
              </a:buClr>
            </a:pPr>
            <a:endParaRPr lang="en-GB" sz="1200" dirty="0">
              <a:solidFill>
                <a:schemeClr val="bg1"/>
              </a:solidFill>
              <a:latin typeface="Host Grotesk" panose="020B0604020202020204" charset="0"/>
            </a:endParaRPr>
          </a:p>
          <a:p>
            <a:pPr lvl="0" fontAlgn="base">
              <a:buClr>
                <a:schemeClr val="bg1"/>
              </a:buClr>
            </a:pPr>
            <a:endParaRPr lang="en-GB" sz="1200" dirty="0">
              <a:solidFill>
                <a:schemeClr val="bg1"/>
              </a:solidFill>
              <a:latin typeface="Host Grotesk" panose="020B0604020202020204" charset="0"/>
            </a:endParaRPr>
          </a:p>
          <a:p>
            <a:pPr fontAlgn="base">
              <a:buClr>
                <a:schemeClr val="bg1"/>
              </a:buClr>
            </a:pPr>
            <a:r>
              <a:rPr lang="en-GB" sz="1200" dirty="0">
                <a:solidFill>
                  <a:schemeClr val="bg1"/>
                </a:solidFill>
                <a:latin typeface="Host Grotesk" panose="020B0604020202020204" charset="0"/>
              </a:rPr>
              <a:t>Pricing is determined and scoped by a Solutions Architect. Additional fees may apply for consulting or support beyond the standard assessment. A Wi-Fi coverage assessment add-on is priced based on a scoping call and per customer site.</a:t>
            </a:r>
          </a:p>
          <a:p>
            <a:pPr lvl="0" fontAlgn="base">
              <a:lnSpc>
                <a:spcPct val="150000"/>
              </a:lnSpc>
              <a:buClr>
                <a:schemeClr val="bg1"/>
              </a:buClr>
            </a:pPr>
            <a:endParaRPr lang="en-GB" sz="1200" dirty="0">
              <a:solidFill>
                <a:schemeClr val="bg1"/>
              </a:solidFill>
              <a:latin typeface="Host Grotesk" panose="020B0604020202020204" charset="0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NETWORK OPTIMISATION ASSESSMENT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0" name="Google Shape;300;p6"/>
          <p:cNvSpPr txBox="1">
            <a:spLocks noGrp="1"/>
          </p:cNvSpPr>
          <p:nvPr>
            <p:ph type="body" idx="3"/>
          </p:nvPr>
        </p:nvSpPr>
        <p:spPr>
          <a:xfrm>
            <a:off x="4286866" y="1475962"/>
            <a:ext cx="7246374" cy="44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GB" dirty="0"/>
              <a:t>Choosing the right partner for your Network Optimisation Assessment is crucial. Here's why CYBIT </a:t>
            </a:r>
            <a:r>
              <a:rPr lang="en-GB" dirty="0">
                <a:latin typeface="Host Grotesk" panose="020B0604020202020204" charset="0"/>
              </a:rPr>
              <a:t>stands</a:t>
            </a:r>
            <a:r>
              <a:rPr lang="en-GB" dirty="0"/>
              <a:t> out:</a:t>
            </a:r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3063516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Holistic Approach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assess all aspects of your network, ensuring that our recommendations address the interconnected nature of network components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Deep Technical Expertise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Our certified networking experts possess extensive experience across a wide range of networking technologies and best practices.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Business-Focused Solutions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align our assessment with your business objectives, ensuring that your network infrastructure supports your strategic goals.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Clear and Actionable Reporting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deliver detailed and concise reports with clear visualisations and actionable recommendations.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1000"/>
            </a:pPr>
            <a:r>
              <a:rPr lang="en-GB" b="1" dirty="0">
                <a:latin typeface="Host Grotesk" panose="020B0604020202020204" charset="0"/>
              </a:rPr>
              <a:t>Ongoing Support</a:t>
            </a:r>
            <a:r>
              <a:rPr lang="en-GB" dirty="0">
                <a:latin typeface="Host Grotesk" panose="020B0604020202020204" charset="0"/>
              </a:rPr>
              <a:t>: </a:t>
            </a:r>
          </a:p>
          <a:p>
            <a:pPr marL="0" indent="0">
              <a:buSzPts val="1000"/>
            </a:pPr>
            <a:r>
              <a:rPr lang="en-GB" dirty="0">
                <a:latin typeface="Host Grotesk" panose="020B0604020202020204" charset="0"/>
              </a:rPr>
              <a:t>We offer ongoing support and guidance to help you implement our recommendations and maintain a high-performing, secure network.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dirty="0"/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  <p:sp>
        <p:nvSpPr>
          <p:cNvPr id="3" name="Google Shape;303;p6">
            <a:extLst>
              <a:ext uri="{FF2B5EF4-FFF2-40B4-BE49-F238E27FC236}">
                <a16:creationId xmlns:a16="http://schemas.microsoft.com/office/drawing/2014/main" id="{F281271D-7ACB-B42A-EB84-2FAE0B239845}"/>
              </a:ext>
            </a:extLst>
          </p:cNvPr>
          <p:cNvSpPr txBox="1">
            <a:spLocks/>
          </p:cNvSpPr>
          <p:nvPr/>
        </p:nvSpPr>
        <p:spPr>
          <a:xfrm>
            <a:off x="8299140" y="4637936"/>
            <a:ext cx="2803292" cy="52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1000"/>
            </a:pPr>
            <a:r>
              <a:rPr lang="en-GB" b="1">
                <a:latin typeface="Host Grotesk"/>
              </a:rPr>
              <a:t>For more information visit:</a:t>
            </a:r>
          </a:p>
          <a:p>
            <a:pPr marL="0" indent="0">
              <a:buSzPts val="1000"/>
            </a:pPr>
            <a:endParaRPr lang="en-GB" sz="600" dirty="0">
              <a:latin typeface="Host Grotesk"/>
            </a:endParaRPr>
          </a:p>
          <a:p>
            <a:pPr marL="0" indent="0">
              <a:buSzPts val="1000"/>
            </a:pPr>
            <a:r>
              <a:rPr lang="en-GB" dirty="0">
                <a:latin typeface="Host Grotesk"/>
              </a:rPr>
              <a:t>www.cybit.com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9F78596-6B32-4678-84AB-B3C0461336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bb1d1-9132-4d2a-b6a4-f56fe66fc4a9"/>
    <ds:schemaRef ds:uri="f3264935-fc1f-4b8e-b9fc-7170a8fb0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F12263-C99E-4C07-A6BC-E0A1FF5BAC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691541-C97B-4179-AB90-249F154828F2}">
  <ds:schemaRefs>
    <ds:schemaRef ds:uri="http://schemas.microsoft.com/office/2006/metadata/properties"/>
    <ds:schemaRef ds:uri="http://schemas.microsoft.com/office/infopath/2007/PartnerControls"/>
    <ds:schemaRef ds:uri="f3264935-fc1f-4b8e-b9fc-7170a8fb0512"/>
    <ds:schemaRef ds:uri="446bb1d1-9132-4d2a-b6a4-f56fe66fc4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651</Words>
  <Application>Microsoft Office PowerPoint</Application>
  <PresentationFormat>Widescreen</PresentationFormat>
  <Paragraphs>52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NETWORK OPTIMISATION ASSESSMENT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24</cp:revision>
  <dcterms:created xsi:type="dcterms:W3CDTF">2023-09-04T15:24:21Z</dcterms:created>
  <dcterms:modified xsi:type="dcterms:W3CDTF">2025-08-27T08:57:10Z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2025-07-29T13:29:33Z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0b2098c8-f0b5-4e20-8410-42f0e9cf2c8e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  <property fmtid="{D5CDD505-2E9C-101B-9397-08002B2CF9AE}" pid="11" name="MediaServiceImageTags">
    <vt:lpwstr/>
  </property>
</Properties>
</file>